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56" r:id="rId5"/>
    <p:sldId id="257" r:id="rId6"/>
    <p:sldId id="264" r:id="rId7"/>
    <p:sldId id="269" r:id="rId8"/>
    <p:sldId id="270" r:id="rId9"/>
    <p:sldId id="271" r:id="rId10"/>
    <p:sldId id="263" r:id="rId11"/>
    <p:sldId id="291" r:id="rId12"/>
    <p:sldId id="262" r:id="rId13"/>
    <p:sldId id="298" r:id="rId14"/>
    <p:sldId id="272" r:id="rId15"/>
    <p:sldId id="299" r:id="rId16"/>
    <p:sldId id="276" r:id="rId17"/>
    <p:sldId id="278" r:id="rId18"/>
    <p:sldId id="294" r:id="rId19"/>
    <p:sldId id="258" r:id="rId20"/>
    <p:sldId id="265" r:id="rId21"/>
    <p:sldId id="283" r:id="rId22"/>
    <p:sldId id="273" r:id="rId23"/>
    <p:sldId id="281" r:id="rId24"/>
    <p:sldId id="280" r:id="rId25"/>
    <p:sldId id="301" r:id="rId26"/>
    <p:sldId id="259" r:id="rId27"/>
    <p:sldId id="292" r:id="rId28"/>
    <p:sldId id="289" r:id="rId29"/>
    <p:sldId id="293" r:id="rId30"/>
    <p:sldId id="287" r:id="rId31"/>
    <p:sldId id="296" r:id="rId32"/>
    <p:sldId id="297" r:id="rId33"/>
    <p:sldId id="261" r:id="rId34"/>
    <p:sldId id="267" r:id="rId35"/>
    <p:sldId id="308" r:id="rId36"/>
    <p:sldId id="303" r:id="rId37"/>
    <p:sldId id="307" r:id="rId38"/>
    <p:sldId id="274"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6D5B"/>
    <a:srgbClr val="1B4B48"/>
    <a:srgbClr val="5BB49A"/>
    <a:srgbClr val="F29355"/>
    <a:srgbClr val="83BB47"/>
    <a:srgbClr val="F8B913"/>
    <a:srgbClr val="218C8B"/>
    <a:srgbClr val="97BF1E"/>
    <a:srgbClr val="A24626"/>
    <a:srgbClr val="B7BD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27"/>
    <p:restoredTop sz="93792" autoAdjust="0"/>
  </p:normalViewPr>
  <p:slideViewPr>
    <p:cSldViewPr snapToGrid="0" snapToObjects="1">
      <p:cViewPr varScale="1">
        <p:scale>
          <a:sx n="88" d="100"/>
          <a:sy n="88" d="100"/>
        </p:scale>
        <p:origin x="389" y="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xlsx"/></Relationships>
</file>

<file path=ppt/charts/_rels/chart4.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fr-FR" sz="1200" dirty="0">
                <a:solidFill>
                  <a:schemeClr val="tx1"/>
                </a:solidFill>
                <a:latin typeface="Montserrat Alternates"/>
              </a:rPr>
              <a:t>Q35. Préoccupations mis en 1ère position</a:t>
            </a:r>
          </a:p>
        </c:rich>
      </c:tx>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rgbClr val="3C3F41"/>
            </a:solidFill>
            <a:ln>
              <a:noFill/>
            </a:ln>
            <a:effectLst/>
          </c:spPr>
          <c:invertIfNegative val="0"/>
          <c:dPt>
            <c:idx val="0"/>
            <c:invertIfNegative val="0"/>
            <c:bubble3D val="0"/>
            <c:spPr>
              <a:solidFill>
                <a:srgbClr val="F8B913"/>
              </a:solidFill>
              <a:ln>
                <a:noFill/>
              </a:ln>
              <a:effectLst/>
            </c:spPr>
            <c:extLst>
              <c:ext xmlns:c16="http://schemas.microsoft.com/office/drawing/2014/chart" uri="{C3380CC4-5D6E-409C-BE32-E72D297353CC}">
                <c16:uniqueId val="{00000009-1546-4A3F-9CA9-609565126078}"/>
              </c:ext>
            </c:extLst>
          </c:dPt>
          <c:dPt>
            <c:idx val="1"/>
            <c:invertIfNegative val="0"/>
            <c:bubble3D val="0"/>
            <c:spPr>
              <a:solidFill>
                <a:srgbClr val="B7BD1A"/>
              </a:solidFill>
              <a:ln>
                <a:noFill/>
              </a:ln>
              <a:effectLst/>
            </c:spPr>
            <c:extLst>
              <c:ext xmlns:c16="http://schemas.microsoft.com/office/drawing/2014/chart" uri="{C3380CC4-5D6E-409C-BE32-E72D297353CC}">
                <c16:uniqueId val="{00000001-27BB-4156-95E9-118AFAE94CF3}"/>
              </c:ext>
            </c:extLst>
          </c:dPt>
          <c:dPt>
            <c:idx val="2"/>
            <c:invertIfNegative val="0"/>
            <c:bubble3D val="0"/>
            <c:spPr>
              <a:solidFill>
                <a:srgbClr val="D56D5B"/>
              </a:solidFill>
              <a:ln>
                <a:noFill/>
              </a:ln>
              <a:effectLst/>
            </c:spPr>
            <c:extLst>
              <c:ext xmlns:c16="http://schemas.microsoft.com/office/drawing/2014/chart" uri="{C3380CC4-5D6E-409C-BE32-E72D297353CC}">
                <c16:uniqueId val="{00000008-1546-4A3F-9CA9-609565126078}"/>
              </c:ext>
            </c:extLst>
          </c:dPt>
          <c:dPt>
            <c:idx val="3"/>
            <c:invertIfNegative val="0"/>
            <c:bubble3D val="0"/>
            <c:spPr>
              <a:solidFill>
                <a:srgbClr val="F29355"/>
              </a:solidFill>
              <a:ln>
                <a:noFill/>
              </a:ln>
              <a:effectLst/>
            </c:spPr>
            <c:extLst>
              <c:ext xmlns:c16="http://schemas.microsoft.com/office/drawing/2014/chart" uri="{C3380CC4-5D6E-409C-BE32-E72D297353CC}">
                <c16:uniqueId val="{00000007-1546-4A3F-9CA9-609565126078}"/>
              </c:ext>
            </c:extLst>
          </c:dPt>
          <c:dPt>
            <c:idx val="4"/>
            <c:invertIfNegative val="0"/>
            <c:bubble3D val="0"/>
            <c:spPr>
              <a:solidFill>
                <a:srgbClr val="83BB47"/>
              </a:solidFill>
              <a:ln>
                <a:noFill/>
              </a:ln>
              <a:effectLst/>
            </c:spPr>
            <c:extLst>
              <c:ext xmlns:c16="http://schemas.microsoft.com/office/drawing/2014/chart" uri="{C3380CC4-5D6E-409C-BE32-E72D297353CC}">
                <c16:uniqueId val="{00000006-1546-4A3F-9CA9-609565126078}"/>
              </c:ext>
            </c:extLst>
          </c:dPt>
          <c:dPt>
            <c:idx val="5"/>
            <c:invertIfNegative val="0"/>
            <c:bubble3D val="0"/>
            <c:spPr>
              <a:solidFill>
                <a:srgbClr val="A24626"/>
              </a:solidFill>
              <a:ln>
                <a:noFill/>
              </a:ln>
              <a:effectLst/>
            </c:spPr>
            <c:extLst>
              <c:ext xmlns:c16="http://schemas.microsoft.com/office/drawing/2014/chart" uri="{C3380CC4-5D6E-409C-BE32-E72D297353CC}">
                <c16:uniqueId val="{00000005-1546-4A3F-9CA9-609565126078}"/>
              </c:ext>
            </c:extLst>
          </c:dPt>
          <c:dPt>
            <c:idx val="6"/>
            <c:invertIfNegative val="0"/>
            <c:bubble3D val="0"/>
            <c:spPr>
              <a:solidFill>
                <a:srgbClr val="5BB49A"/>
              </a:solidFill>
              <a:ln>
                <a:solidFill>
                  <a:srgbClr val="5BB49A"/>
                </a:solidFill>
              </a:ln>
              <a:effectLst/>
            </c:spPr>
            <c:extLst>
              <c:ext xmlns:c16="http://schemas.microsoft.com/office/drawing/2014/chart" uri="{C3380CC4-5D6E-409C-BE32-E72D297353CC}">
                <c16:uniqueId val="{00000004-1546-4A3F-9CA9-609565126078}"/>
              </c:ext>
            </c:extLst>
          </c:dPt>
          <c:dPt>
            <c:idx val="7"/>
            <c:invertIfNegative val="0"/>
            <c:bubble3D val="0"/>
            <c:spPr>
              <a:solidFill>
                <a:srgbClr val="218C8B"/>
              </a:solidFill>
              <a:ln>
                <a:noFill/>
              </a:ln>
              <a:effectLst/>
            </c:spPr>
            <c:extLst>
              <c:ext xmlns:c16="http://schemas.microsoft.com/office/drawing/2014/chart" uri="{C3380CC4-5D6E-409C-BE32-E72D297353CC}">
                <c16:uniqueId val="{00000003-1546-4A3F-9CA9-609565126078}"/>
              </c:ext>
            </c:extLst>
          </c:dPt>
          <c:dPt>
            <c:idx val="8"/>
            <c:invertIfNegative val="0"/>
            <c:bubble3D val="0"/>
            <c:spPr>
              <a:solidFill>
                <a:srgbClr val="1B4B48"/>
              </a:solidFill>
              <a:ln>
                <a:noFill/>
              </a:ln>
              <a:effectLst/>
            </c:spPr>
            <c:extLst>
              <c:ext xmlns:c16="http://schemas.microsoft.com/office/drawing/2014/chart" uri="{C3380CC4-5D6E-409C-BE32-E72D297353CC}">
                <c16:uniqueId val="{00000002-1546-4A3F-9CA9-60956512607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'[Q29.xlsx]Feuil2'!$A$3:$A$12</c:f>
              <c:strCache>
                <c:ptCount val="10"/>
                <c:pt idx="0">
                  <c:v>La santé et notamment le Covid-19</c:v>
                </c:pt>
                <c:pt idx="1">
                  <c:v>L’environnement</c:v>
                </c:pt>
                <c:pt idx="2">
                  <c:v>La pauvreté</c:v>
                </c:pt>
                <c:pt idx="3">
                  <c:v>Le chômage, la précarité de l'emploi</c:v>
                </c:pt>
                <c:pt idx="4">
                  <c:v>Le pouvoir d’achat</c:v>
                </c:pt>
                <c:pt idx="5">
                  <c:v>Le terrorisme, les attentats</c:v>
                </c:pt>
                <c:pt idx="6">
                  <c:v>La délinquance</c:v>
                </c:pt>
                <c:pt idx="7">
                  <c:v>Le racisme, les discriminations</c:v>
                </c:pt>
                <c:pt idx="8">
                  <c:v>NSP</c:v>
                </c:pt>
                <c:pt idx="9">
                  <c:v>Autre</c:v>
                </c:pt>
              </c:strCache>
            </c:strRef>
          </c:cat>
          <c:val>
            <c:numRef>
              <c:f>'[Q29.xlsx]Feuil2'!$B$3:$B$12</c:f>
              <c:numCache>
                <c:formatCode>0%</c:formatCode>
                <c:ptCount val="10"/>
                <c:pt idx="0">
                  <c:v>0.27</c:v>
                </c:pt>
                <c:pt idx="1">
                  <c:v>0.22</c:v>
                </c:pt>
                <c:pt idx="2">
                  <c:v>0.13</c:v>
                </c:pt>
                <c:pt idx="3">
                  <c:v>0.11</c:v>
                </c:pt>
                <c:pt idx="4">
                  <c:v>0.09</c:v>
                </c:pt>
                <c:pt idx="5" formatCode="0.00%">
                  <c:v>7.4999999999999997E-2</c:v>
                </c:pt>
                <c:pt idx="6">
                  <c:v>0.08</c:v>
                </c:pt>
                <c:pt idx="7">
                  <c:v>0.03</c:v>
                </c:pt>
                <c:pt idx="8">
                  <c:v>0.03</c:v>
                </c:pt>
                <c:pt idx="9">
                  <c:v>0.01</c:v>
                </c:pt>
              </c:numCache>
            </c:numRef>
          </c:val>
          <c:extLst>
            <c:ext xmlns:c16="http://schemas.microsoft.com/office/drawing/2014/chart" uri="{C3380CC4-5D6E-409C-BE32-E72D297353CC}">
              <c16:uniqueId val="{00000000-27BB-4156-95E9-118AFAE94CF3}"/>
            </c:ext>
          </c:extLst>
        </c:ser>
        <c:dLbls>
          <c:showLegendKey val="0"/>
          <c:showVal val="0"/>
          <c:showCatName val="0"/>
          <c:showSerName val="0"/>
          <c:showPercent val="0"/>
          <c:showBubbleSize val="0"/>
        </c:dLbls>
        <c:gapWidth val="182"/>
        <c:axId val="424675232"/>
        <c:axId val="424674248"/>
      </c:barChart>
      <c:catAx>
        <c:axId val="424675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424674248"/>
        <c:crosses val="autoZero"/>
        <c:auto val="1"/>
        <c:lblAlgn val="ctr"/>
        <c:lblOffset val="100"/>
        <c:noMultiLvlLbl val="0"/>
      </c:catAx>
      <c:valAx>
        <c:axId val="4246742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675232"/>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0" i="0" u="none" strike="noStrike" kern="1200" spc="0" baseline="0" dirty="0">
                <a:solidFill>
                  <a:schemeClr val="tx1"/>
                </a:solidFill>
                <a:latin typeface="Montserrat Alternates"/>
                <a:ea typeface="+mn-ea"/>
                <a:cs typeface="+mn-cs"/>
              </a:defRPr>
            </a:pPr>
            <a:r>
              <a:rPr lang="en-US" sz="1200" b="0" i="0" u="none" strike="noStrike" kern="1200" spc="0" baseline="0" dirty="0">
                <a:solidFill>
                  <a:schemeClr val="tx1"/>
                </a:solidFill>
                <a:latin typeface="Montserrat Alternates"/>
                <a:ea typeface="+mn-ea"/>
                <a:cs typeface="+mn-cs"/>
              </a:rPr>
              <a:t>Q36. Classement des préoccupations vis-à-vis de l'environnement</a:t>
            </a:r>
          </a:p>
        </c:rich>
      </c:tx>
      <c:layout/>
      <c:overlay val="0"/>
      <c:spPr>
        <a:noFill/>
        <a:ln>
          <a:noFill/>
        </a:ln>
        <a:effectLst/>
      </c:spPr>
      <c:txPr>
        <a:bodyPr rot="0" spcFirstLastPara="1" vertOverflow="ellipsis" vert="horz" wrap="square" anchor="ctr" anchorCtr="1"/>
        <a:lstStyle/>
        <a:p>
          <a:pPr algn="ctr" rtl="0">
            <a:defRPr lang="en-US" sz="1200" b="0" i="0" u="none" strike="noStrike" kern="1200" spc="0" baseline="0" dirty="0">
              <a:solidFill>
                <a:schemeClr val="tx1"/>
              </a:solidFill>
              <a:latin typeface="Montserrat Alternates"/>
              <a:ea typeface="+mn-ea"/>
              <a:cs typeface="+mn-cs"/>
            </a:defRPr>
          </a:pPr>
          <a:endParaRPr lang="fr-FR"/>
        </a:p>
      </c:txPr>
    </c:title>
    <c:autoTitleDeleted val="0"/>
    <c:plotArea>
      <c:layout>
        <c:manualLayout>
          <c:layoutTarget val="inner"/>
          <c:xMode val="edge"/>
          <c:yMode val="edge"/>
          <c:x val="0.4723822774806779"/>
          <c:y val="0.15204357280753655"/>
          <c:w val="0.49369808200145709"/>
          <c:h val="0.56839028313997153"/>
        </c:manualLayout>
      </c:layout>
      <c:barChart>
        <c:barDir val="bar"/>
        <c:grouping val="clustered"/>
        <c:varyColors val="0"/>
        <c:ser>
          <c:idx val="0"/>
          <c:order val="0"/>
          <c:spPr>
            <a:solidFill>
              <a:srgbClr val="B7BD1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'[Q29.xlsx]Feuil2'!$A$19:$A$26</c:f>
              <c:strCache>
                <c:ptCount val="8"/>
                <c:pt idx="0">
                  <c:v>La pollution des rivières, des océans</c:v>
                </c:pt>
                <c:pt idx="1">
                  <c:v>Le changement climatique</c:v>
                </c:pt>
                <c:pt idx="2">
                  <c:v>La perte de biodiversité animale et végétale</c:v>
                </c:pt>
                <c:pt idx="3">
                  <c:v>La pollution de l’air</c:v>
                </c:pt>
                <c:pt idx="4">
                  <c:v>Le respect de la propreté des espaces publics et naturels</c:v>
                </c:pt>
                <c:pt idx="5">
                  <c:v>La pollution et l’appauvrissement des sols</c:v>
                </c:pt>
                <c:pt idx="6">
                  <c:v>La rareté des ressources</c:v>
                </c:pt>
                <c:pt idx="7">
                  <c:v>NSP</c:v>
                </c:pt>
              </c:strCache>
            </c:strRef>
          </c:cat>
          <c:val>
            <c:numRef>
              <c:f>'[Q29.xlsx]Feuil2'!$B$19:$B$26</c:f>
              <c:numCache>
                <c:formatCode>0%</c:formatCode>
                <c:ptCount val="8"/>
                <c:pt idx="0">
                  <c:v>0.28000000000000003</c:v>
                </c:pt>
                <c:pt idx="1">
                  <c:v>0.247</c:v>
                </c:pt>
                <c:pt idx="2">
                  <c:v>0.16</c:v>
                </c:pt>
                <c:pt idx="3">
                  <c:v>0.13</c:v>
                </c:pt>
                <c:pt idx="4">
                  <c:v>0.08</c:v>
                </c:pt>
                <c:pt idx="5">
                  <c:v>4.7E-2</c:v>
                </c:pt>
                <c:pt idx="6">
                  <c:v>2.5999999999999999E-2</c:v>
                </c:pt>
                <c:pt idx="7">
                  <c:v>1.7999999999999999E-2</c:v>
                </c:pt>
              </c:numCache>
            </c:numRef>
          </c:val>
          <c:extLst>
            <c:ext xmlns:c16="http://schemas.microsoft.com/office/drawing/2014/chart" uri="{C3380CC4-5D6E-409C-BE32-E72D297353CC}">
              <c16:uniqueId val="{00000000-A25D-42A6-B543-C0D15F3E1151}"/>
            </c:ext>
          </c:extLst>
        </c:ser>
        <c:dLbls>
          <c:showLegendKey val="0"/>
          <c:showVal val="0"/>
          <c:showCatName val="0"/>
          <c:showSerName val="0"/>
          <c:showPercent val="0"/>
          <c:showBubbleSize val="0"/>
        </c:dLbls>
        <c:gapWidth val="182"/>
        <c:axId val="521238448"/>
        <c:axId val="521241072"/>
      </c:barChart>
      <c:catAx>
        <c:axId val="521238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521241072"/>
        <c:crosses val="autoZero"/>
        <c:auto val="1"/>
        <c:lblAlgn val="ctr"/>
        <c:lblOffset val="100"/>
        <c:noMultiLvlLbl val="0"/>
      </c:catAx>
      <c:valAx>
        <c:axId val="5212410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21238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7277951090523904"/>
          <c:y val="0.1585820280296785"/>
          <c:w val="0.38492726515631515"/>
          <c:h val="0.72575965102466067"/>
        </c:manualLayout>
      </c:layout>
      <c:barChart>
        <c:barDir val="bar"/>
        <c:grouping val="stacked"/>
        <c:varyColors val="0"/>
        <c:ser>
          <c:idx val="0"/>
          <c:order val="0"/>
          <c:tx>
            <c:strRef>
              <c:f>Feuil3!$B$2</c:f>
              <c:strCache>
                <c:ptCount val="1"/>
                <c:pt idx="0">
                  <c:v>D'accord</c:v>
                </c:pt>
              </c:strCache>
            </c:strRef>
          </c:tx>
          <c:spPr>
            <a:solidFill>
              <a:srgbClr val="D56D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Feuil3!$A$3:$A$16</c:f>
              <c:strCache>
                <c:ptCount val="14"/>
                <c:pt idx="0">
                  <c:v>Une réduction du montant de mes taxes si je réalise un tri performant</c:v>
                </c:pt>
                <c:pt idx="1">
                  <c:v>Savoir que j’améliore la qualité de mon cadre de vie</c:v>
                </c:pt>
                <c:pt idx="2">
                  <c:v>Accompagner les équipements de supports d’informations clairs</c:v>
                </c:pt>
                <c:pt idx="3">
                  <c:v>Avoir des contenants plus adaptés pour la collecte de mes déchets</c:v>
                </c:pt>
                <c:pt idx="4">
                  <c:v>Recevoir des retours concrets sur les impacts du tri de mes déchets</c:v>
                </c:pt>
                <c:pt idx="5">
                  <c:v>Réduire la distance entre mon foyer et les points de collecte</c:v>
                </c:pt>
                <c:pt idx="6">
                  <c:v>Une collecte de biodéchets en porte-à-porte</c:v>
                </c:pt>
                <c:pt idx="7">
                  <c:v>Que mon-mes enfant-s m’y encouragent</c:v>
                </c:pt>
                <c:pt idx="8">
                  <c:v>Un engagement collectif avec mes voisins, amis</c:v>
                </c:pt>
                <c:pt idx="9">
                  <c:v>Un engagement sous forme de jeu, de défi à relever</c:v>
                </c:pt>
                <c:pt idx="10">
                  <c:v>Qu’on me démontre que mon action permet d’enfouir/d’enterrer moins de déchets</c:v>
                </c:pt>
                <c:pt idx="11">
                  <c:v>Recevoir des conseils personnalisés de la part d’un ambassadeur de tri</c:v>
                </c:pt>
                <c:pt idx="12">
                  <c:v>Recevoir des récompenses</c:v>
                </c:pt>
                <c:pt idx="13">
                  <c:v>Que ma commune ou le syndicat de déchets fixent des règles et fassent des contrôles</c:v>
                </c:pt>
              </c:strCache>
            </c:strRef>
          </c:cat>
          <c:val>
            <c:numRef>
              <c:f>Feuil3!$B$3:$B$16</c:f>
              <c:numCache>
                <c:formatCode>0.0</c:formatCode>
                <c:ptCount val="14"/>
                <c:pt idx="0">
                  <c:v>84.292111608680671</c:v>
                </c:pt>
                <c:pt idx="1">
                  <c:v>86.423156443831843</c:v>
                </c:pt>
                <c:pt idx="2">
                  <c:v>85.537190082644628</c:v>
                </c:pt>
                <c:pt idx="3">
                  <c:v>76.986584107327147</c:v>
                </c:pt>
                <c:pt idx="4">
                  <c:v>84.286698828394208</c:v>
                </c:pt>
                <c:pt idx="5">
                  <c:v>53.530830175680329</c:v>
                </c:pt>
                <c:pt idx="6">
                  <c:v>59.204811226194451</c:v>
                </c:pt>
                <c:pt idx="7">
                  <c:v>36.319779462439698</c:v>
                </c:pt>
                <c:pt idx="8">
                  <c:v>43.629476584022036</c:v>
                </c:pt>
                <c:pt idx="9">
                  <c:v>43.610058560110232</c:v>
                </c:pt>
                <c:pt idx="10">
                  <c:v>79.669193659545144</c:v>
                </c:pt>
                <c:pt idx="11">
                  <c:v>61.501210653753027</c:v>
                </c:pt>
                <c:pt idx="12">
                  <c:v>52.981730437780072</c:v>
                </c:pt>
                <c:pt idx="13">
                  <c:v>59.61405926946933</c:v>
                </c:pt>
              </c:numCache>
            </c:numRef>
          </c:val>
          <c:extLst>
            <c:ext xmlns:c16="http://schemas.microsoft.com/office/drawing/2014/chart" uri="{C3380CC4-5D6E-409C-BE32-E72D297353CC}">
              <c16:uniqueId val="{00000000-43CB-4D37-958F-479951B58E75}"/>
            </c:ext>
          </c:extLst>
        </c:ser>
        <c:ser>
          <c:idx val="1"/>
          <c:order val="1"/>
          <c:tx>
            <c:strRef>
              <c:f>Feuil3!$C$2</c:f>
              <c:strCache>
                <c:ptCount val="1"/>
                <c:pt idx="0">
                  <c:v>Pas d'accord</c:v>
                </c:pt>
              </c:strCache>
            </c:strRef>
          </c:tx>
          <c:spPr>
            <a:solidFill>
              <a:srgbClr val="F8B91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Feuil3!$A$3:$A$16</c:f>
              <c:strCache>
                <c:ptCount val="14"/>
                <c:pt idx="0">
                  <c:v>Une réduction du montant de mes taxes si je réalise un tri performant</c:v>
                </c:pt>
                <c:pt idx="1">
                  <c:v>Savoir que j’améliore la qualité de mon cadre de vie</c:v>
                </c:pt>
                <c:pt idx="2">
                  <c:v>Accompagner les équipements de supports d’informations clairs</c:v>
                </c:pt>
                <c:pt idx="3">
                  <c:v>Avoir des contenants plus adaptés pour la collecte de mes déchets</c:v>
                </c:pt>
                <c:pt idx="4">
                  <c:v>Recevoir des retours concrets sur les impacts du tri de mes déchets</c:v>
                </c:pt>
                <c:pt idx="5">
                  <c:v>Réduire la distance entre mon foyer et les points de collecte</c:v>
                </c:pt>
                <c:pt idx="6">
                  <c:v>Une collecte de biodéchets en porte-à-porte</c:v>
                </c:pt>
                <c:pt idx="7">
                  <c:v>Que mon-mes enfant-s m’y encouragent</c:v>
                </c:pt>
                <c:pt idx="8">
                  <c:v>Un engagement collectif avec mes voisins, amis</c:v>
                </c:pt>
                <c:pt idx="9">
                  <c:v>Un engagement sous forme de jeu, de défi à relever</c:v>
                </c:pt>
                <c:pt idx="10">
                  <c:v>Qu’on me démontre que mon action permet d’enfouir/d’enterrer moins de déchets</c:v>
                </c:pt>
                <c:pt idx="11">
                  <c:v>Recevoir des conseils personnalisés de la part d’un ambassadeur de tri</c:v>
                </c:pt>
                <c:pt idx="12">
                  <c:v>Recevoir des récompenses</c:v>
                </c:pt>
                <c:pt idx="13">
                  <c:v>Que ma commune ou le syndicat de déchets fixent des règles et fassent des contrôles</c:v>
                </c:pt>
              </c:strCache>
            </c:strRef>
          </c:cat>
          <c:val>
            <c:numRef>
              <c:f>Feuil3!$C$3:$C$16</c:f>
              <c:numCache>
                <c:formatCode>0.0</c:formatCode>
                <c:ptCount val="14"/>
                <c:pt idx="0">
                  <c:v>7.7506028246641403</c:v>
                </c:pt>
                <c:pt idx="1">
                  <c:v>6.1337008959338384</c:v>
                </c:pt>
                <c:pt idx="2">
                  <c:v>6.0950413223140494</c:v>
                </c:pt>
                <c:pt idx="3">
                  <c:v>13.48469212246302</c:v>
                </c:pt>
                <c:pt idx="4">
                  <c:v>7.0985527222605098</c:v>
                </c:pt>
                <c:pt idx="5">
                  <c:v>29.211160868067516</c:v>
                </c:pt>
                <c:pt idx="6">
                  <c:v>23.454727697961911</c:v>
                </c:pt>
                <c:pt idx="7">
                  <c:v>26.705720192970364</c:v>
                </c:pt>
                <c:pt idx="8">
                  <c:v>29.648760330578511</c:v>
                </c:pt>
                <c:pt idx="9">
                  <c:v>33.895969686531174</c:v>
                </c:pt>
                <c:pt idx="10">
                  <c:v>9.4762232942798068</c:v>
                </c:pt>
                <c:pt idx="11">
                  <c:v>20.961604980975441</c:v>
                </c:pt>
                <c:pt idx="12">
                  <c:v>30.713547052740434</c:v>
                </c:pt>
                <c:pt idx="13">
                  <c:v>26.464507236388698</c:v>
                </c:pt>
              </c:numCache>
            </c:numRef>
          </c:val>
          <c:extLst>
            <c:ext xmlns:c16="http://schemas.microsoft.com/office/drawing/2014/chart" uri="{C3380CC4-5D6E-409C-BE32-E72D297353CC}">
              <c16:uniqueId val="{00000001-43CB-4D37-958F-479951B58E75}"/>
            </c:ext>
          </c:extLst>
        </c:ser>
        <c:ser>
          <c:idx val="2"/>
          <c:order val="2"/>
          <c:tx>
            <c:strRef>
              <c:f>Feuil3!$D$2</c:f>
              <c:strCache>
                <c:ptCount val="1"/>
                <c:pt idx="0">
                  <c:v>NSP</c:v>
                </c:pt>
              </c:strCache>
            </c:strRef>
          </c:tx>
          <c:spPr>
            <a:solidFill>
              <a:srgbClr val="1B4B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Feuil3!$A$3:$A$16</c:f>
              <c:strCache>
                <c:ptCount val="14"/>
                <c:pt idx="0">
                  <c:v>Une réduction du montant de mes taxes si je réalise un tri performant</c:v>
                </c:pt>
                <c:pt idx="1">
                  <c:v>Savoir que j’améliore la qualité de mon cadre de vie</c:v>
                </c:pt>
                <c:pt idx="2">
                  <c:v>Accompagner les équipements de supports d’informations clairs</c:v>
                </c:pt>
                <c:pt idx="3">
                  <c:v>Avoir des contenants plus adaptés pour la collecte de mes déchets</c:v>
                </c:pt>
                <c:pt idx="4">
                  <c:v>Recevoir des retours concrets sur les impacts du tri de mes déchets</c:v>
                </c:pt>
                <c:pt idx="5">
                  <c:v>Réduire la distance entre mon foyer et les points de collecte</c:v>
                </c:pt>
                <c:pt idx="6">
                  <c:v>Une collecte de biodéchets en porte-à-porte</c:v>
                </c:pt>
                <c:pt idx="7">
                  <c:v>Que mon-mes enfant-s m’y encouragent</c:v>
                </c:pt>
                <c:pt idx="8">
                  <c:v>Un engagement collectif avec mes voisins, amis</c:v>
                </c:pt>
                <c:pt idx="9">
                  <c:v>Un engagement sous forme de jeu, de défi à relever</c:v>
                </c:pt>
                <c:pt idx="10">
                  <c:v>Qu’on me démontre que mon action permet d’enfouir/d’enterrer moins de déchets</c:v>
                </c:pt>
                <c:pt idx="11">
                  <c:v>Recevoir des conseils personnalisés de la part d’un ambassadeur de tri</c:v>
                </c:pt>
                <c:pt idx="12">
                  <c:v>Recevoir des récompenses</c:v>
                </c:pt>
                <c:pt idx="13">
                  <c:v>Que ma commune ou le syndicat de déchets fixent des règles et fassent des contrôles</c:v>
                </c:pt>
              </c:strCache>
            </c:strRef>
          </c:cat>
          <c:val>
            <c:numRef>
              <c:f>Feuil3!$D$3:$D$16</c:f>
              <c:numCache>
                <c:formatCode>0.0</c:formatCode>
                <c:ptCount val="14"/>
                <c:pt idx="0">
                  <c:v>7.9572855666551847</c:v>
                </c:pt>
                <c:pt idx="1">
                  <c:v>7.4431426602343214</c:v>
                </c:pt>
                <c:pt idx="2">
                  <c:v>8.3677685950413228</c:v>
                </c:pt>
                <c:pt idx="3">
                  <c:v>9.5287237702098384</c:v>
                </c:pt>
                <c:pt idx="4">
                  <c:v>8.6147484493452797</c:v>
                </c:pt>
                <c:pt idx="5">
                  <c:v>17.258008956252151</c:v>
                </c:pt>
                <c:pt idx="6">
                  <c:v>17.340461075843635</c:v>
                </c:pt>
                <c:pt idx="7">
                  <c:v>36.974500344589941</c:v>
                </c:pt>
                <c:pt idx="8">
                  <c:v>26.721763085399449</c:v>
                </c:pt>
                <c:pt idx="9">
                  <c:v>22.493971753358593</c:v>
                </c:pt>
                <c:pt idx="10">
                  <c:v>10.854583046175051</c:v>
                </c:pt>
                <c:pt idx="11">
                  <c:v>17.537184365271532</c:v>
                </c:pt>
                <c:pt idx="12">
                  <c:v>16.30472250947949</c:v>
                </c:pt>
                <c:pt idx="13">
                  <c:v>13.92143349414197</c:v>
                </c:pt>
              </c:numCache>
            </c:numRef>
          </c:val>
          <c:extLst>
            <c:ext xmlns:c16="http://schemas.microsoft.com/office/drawing/2014/chart" uri="{C3380CC4-5D6E-409C-BE32-E72D297353CC}">
              <c16:uniqueId val="{00000002-43CB-4D37-958F-479951B58E75}"/>
            </c:ext>
          </c:extLst>
        </c:ser>
        <c:dLbls>
          <c:dLblPos val="ctr"/>
          <c:showLegendKey val="0"/>
          <c:showVal val="1"/>
          <c:showCatName val="0"/>
          <c:showSerName val="0"/>
          <c:showPercent val="0"/>
          <c:showBubbleSize val="0"/>
        </c:dLbls>
        <c:gapWidth val="150"/>
        <c:overlap val="100"/>
        <c:axId val="109092520"/>
        <c:axId val="109095472"/>
      </c:barChart>
      <c:catAx>
        <c:axId val="109092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fr-FR"/>
          </a:p>
        </c:txPr>
        <c:crossAx val="109095472"/>
        <c:crosses val="autoZero"/>
        <c:auto val="1"/>
        <c:lblAlgn val="ctr"/>
        <c:lblOffset val="100"/>
        <c:noMultiLvlLbl val="0"/>
      </c:catAx>
      <c:valAx>
        <c:axId val="10909547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fr-FR"/>
          </a:p>
        </c:txPr>
        <c:crossAx val="109092520"/>
        <c:crosses val="autoZero"/>
        <c:crossBetween val="between"/>
      </c:valAx>
      <c:spPr>
        <a:noFill/>
        <a:ln>
          <a:noFill/>
        </a:ln>
        <a:effectLst/>
      </c:spPr>
    </c:plotArea>
    <c:legend>
      <c:legendPos val="b"/>
      <c:layout>
        <c:manualLayout>
          <c:xMode val="edge"/>
          <c:yMode val="edge"/>
          <c:x val="0.35821858093822273"/>
          <c:y val="0.93945129217784784"/>
          <c:w val="0.36104698219975223"/>
          <c:h val="5.140933453848324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2482067753922532"/>
          <c:y val="3.8098219774094194E-2"/>
          <c:w val="0.35311051161519746"/>
          <c:h val="0.80232778213818012"/>
        </c:manualLayout>
      </c:layout>
      <c:barChart>
        <c:barDir val="bar"/>
        <c:grouping val="stacked"/>
        <c:varyColors val="0"/>
        <c:ser>
          <c:idx val="0"/>
          <c:order val="0"/>
          <c:tx>
            <c:strRef>
              <c:f>Feuil1!$M$2</c:f>
              <c:strCache>
                <c:ptCount val="1"/>
                <c:pt idx="0">
                  <c:v>D'accord</c:v>
                </c:pt>
              </c:strCache>
            </c:strRef>
          </c:tx>
          <c:spPr>
            <a:solidFill>
              <a:srgbClr val="D56D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Feuil1!$L$3:$L$14</c:f>
              <c:strCache>
                <c:ptCount val="12"/>
                <c:pt idx="0">
                  <c:v>Que mon-mes enfant-s m’y encouragent</c:v>
                </c:pt>
                <c:pt idx="1">
                  <c:v>Qu’on mette à ma disposition du matériel ou des recettes qui m’aident à réduire ma production de déchets</c:v>
                </c:pt>
                <c:pt idx="2">
                  <c:v>Savoir que les autres autour de moi s’y engagent dans ma commune</c:v>
                </c:pt>
                <c:pt idx="3">
                  <c:v>Une réduction du montant de mes taxes si je la réduis effectivement</c:v>
                </c:pt>
                <c:pt idx="4">
                  <c:v>Un engagement collectif avec des voisins, des amis</c:v>
                </c:pt>
                <c:pt idx="5">
                  <c:v>Un engagement sous forme de jeu, de défi à relever</c:v>
                </c:pt>
                <c:pt idx="6">
                  <c:v>Qu’on me démontre que mon action permette d’enfouir/d’enterrer moins de déchets</c:v>
                </c:pt>
                <c:pt idx="7">
                  <c:v>Savoir que j’améliore la qualité de mon cadre de vie</c:v>
                </c:pt>
                <c:pt idx="8">
                  <c:v>Recevoir des conseils personnalisés de la part d’un ambassadeur 0 waste</c:v>
                </c:pt>
                <c:pt idx="9">
                  <c:v>Que ma commune ou le syndicat de déchets fixent des règles et fassent des contrôles</c:v>
                </c:pt>
                <c:pt idx="10">
                  <c:v>Une somme d’argent</c:v>
                </c:pt>
                <c:pt idx="11">
                  <c:v>Des cadeaux</c:v>
                </c:pt>
              </c:strCache>
            </c:strRef>
          </c:cat>
          <c:val>
            <c:numRef>
              <c:f>Feuil1!$M$3:$M$14</c:f>
              <c:numCache>
                <c:formatCode>General</c:formatCode>
                <c:ptCount val="12"/>
                <c:pt idx="0">
                  <c:v>37</c:v>
                </c:pt>
                <c:pt idx="1">
                  <c:v>73</c:v>
                </c:pt>
                <c:pt idx="2">
                  <c:v>55</c:v>
                </c:pt>
                <c:pt idx="3">
                  <c:v>83</c:v>
                </c:pt>
                <c:pt idx="4">
                  <c:v>60</c:v>
                </c:pt>
                <c:pt idx="5">
                  <c:v>39</c:v>
                </c:pt>
                <c:pt idx="6">
                  <c:v>77</c:v>
                </c:pt>
                <c:pt idx="7">
                  <c:v>84</c:v>
                </c:pt>
                <c:pt idx="8">
                  <c:v>55</c:v>
                </c:pt>
                <c:pt idx="9">
                  <c:v>55</c:v>
                </c:pt>
                <c:pt idx="10">
                  <c:v>41</c:v>
                </c:pt>
                <c:pt idx="11">
                  <c:v>58</c:v>
                </c:pt>
              </c:numCache>
            </c:numRef>
          </c:val>
          <c:extLst>
            <c:ext xmlns:c16="http://schemas.microsoft.com/office/drawing/2014/chart" uri="{C3380CC4-5D6E-409C-BE32-E72D297353CC}">
              <c16:uniqueId val="{00000000-7E8F-4121-9F64-D1A73C29C031}"/>
            </c:ext>
          </c:extLst>
        </c:ser>
        <c:ser>
          <c:idx val="1"/>
          <c:order val="1"/>
          <c:tx>
            <c:strRef>
              <c:f>Feuil1!$N$2</c:f>
              <c:strCache>
                <c:ptCount val="1"/>
                <c:pt idx="0">
                  <c:v>Pas d'accord</c:v>
                </c:pt>
              </c:strCache>
            </c:strRef>
          </c:tx>
          <c:spPr>
            <a:solidFill>
              <a:srgbClr val="F8B91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Feuil1!$L$3:$L$14</c:f>
              <c:strCache>
                <c:ptCount val="12"/>
                <c:pt idx="0">
                  <c:v>Que mon-mes enfant-s m’y encouragent</c:v>
                </c:pt>
                <c:pt idx="1">
                  <c:v>Qu’on mette à ma disposition du matériel ou des recettes qui m’aident à réduire ma production de déchets</c:v>
                </c:pt>
                <c:pt idx="2">
                  <c:v>Savoir que les autres autour de moi s’y engagent dans ma commune</c:v>
                </c:pt>
                <c:pt idx="3">
                  <c:v>Une réduction du montant de mes taxes si je la réduis effectivement</c:v>
                </c:pt>
                <c:pt idx="4">
                  <c:v>Un engagement collectif avec des voisins, des amis</c:v>
                </c:pt>
                <c:pt idx="5">
                  <c:v>Un engagement sous forme de jeu, de défi à relever</c:v>
                </c:pt>
                <c:pt idx="6">
                  <c:v>Qu’on me démontre que mon action permette d’enfouir/d’enterrer moins de déchets</c:v>
                </c:pt>
                <c:pt idx="7">
                  <c:v>Savoir que j’améliore la qualité de mon cadre de vie</c:v>
                </c:pt>
                <c:pt idx="8">
                  <c:v>Recevoir des conseils personnalisés de la part d’un ambassadeur 0 waste</c:v>
                </c:pt>
                <c:pt idx="9">
                  <c:v>Que ma commune ou le syndicat de déchets fixent des règles et fassent des contrôles</c:v>
                </c:pt>
                <c:pt idx="10">
                  <c:v>Une somme d’argent</c:v>
                </c:pt>
                <c:pt idx="11">
                  <c:v>Des cadeaux</c:v>
                </c:pt>
              </c:strCache>
            </c:strRef>
          </c:cat>
          <c:val>
            <c:numRef>
              <c:f>Feuil1!$N$3:$N$14</c:f>
              <c:numCache>
                <c:formatCode>General</c:formatCode>
                <c:ptCount val="12"/>
                <c:pt idx="0">
                  <c:v>27</c:v>
                </c:pt>
                <c:pt idx="1">
                  <c:v>13</c:v>
                </c:pt>
                <c:pt idx="2">
                  <c:v>25</c:v>
                </c:pt>
                <c:pt idx="3">
                  <c:v>7</c:v>
                </c:pt>
                <c:pt idx="4">
                  <c:v>21</c:v>
                </c:pt>
                <c:pt idx="5">
                  <c:v>37</c:v>
                </c:pt>
                <c:pt idx="6">
                  <c:v>9</c:v>
                </c:pt>
                <c:pt idx="7">
                  <c:v>6</c:v>
                </c:pt>
                <c:pt idx="8">
                  <c:v>25</c:v>
                </c:pt>
                <c:pt idx="9">
                  <c:v>28</c:v>
                </c:pt>
                <c:pt idx="10">
                  <c:v>36</c:v>
                </c:pt>
                <c:pt idx="11">
                  <c:v>26</c:v>
                </c:pt>
              </c:numCache>
            </c:numRef>
          </c:val>
          <c:extLst>
            <c:ext xmlns:c16="http://schemas.microsoft.com/office/drawing/2014/chart" uri="{C3380CC4-5D6E-409C-BE32-E72D297353CC}">
              <c16:uniqueId val="{00000001-7E8F-4121-9F64-D1A73C29C031}"/>
            </c:ext>
          </c:extLst>
        </c:ser>
        <c:ser>
          <c:idx val="2"/>
          <c:order val="2"/>
          <c:tx>
            <c:strRef>
              <c:f>Feuil1!$O$2</c:f>
              <c:strCache>
                <c:ptCount val="1"/>
                <c:pt idx="0">
                  <c:v>NSP</c:v>
                </c:pt>
              </c:strCache>
            </c:strRef>
          </c:tx>
          <c:spPr>
            <a:solidFill>
              <a:srgbClr val="1B4B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Feuil1!$L$3:$L$14</c:f>
              <c:strCache>
                <c:ptCount val="12"/>
                <c:pt idx="0">
                  <c:v>Que mon-mes enfant-s m’y encouragent</c:v>
                </c:pt>
                <c:pt idx="1">
                  <c:v>Qu’on mette à ma disposition du matériel ou des recettes qui m’aident à réduire ma production de déchets</c:v>
                </c:pt>
                <c:pt idx="2">
                  <c:v>Savoir que les autres autour de moi s’y engagent dans ma commune</c:v>
                </c:pt>
                <c:pt idx="3">
                  <c:v>Une réduction du montant de mes taxes si je la réduis effectivement</c:v>
                </c:pt>
                <c:pt idx="4">
                  <c:v>Un engagement collectif avec des voisins, des amis</c:v>
                </c:pt>
                <c:pt idx="5">
                  <c:v>Un engagement sous forme de jeu, de défi à relever</c:v>
                </c:pt>
                <c:pt idx="6">
                  <c:v>Qu’on me démontre que mon action permette d’enfouir/d’enterrer moins de déchets</c:v>
                </c:pt>
                <c:pt idx="7">
                  <c:v>Savoir que j’améliore la qualité de mon cadre de vie</c:v>
                </c:pt>
                <c:pt idx="8">
                  <c:v>Recevoir des conseils personnalisés de la part d’un ambassadeur 0 waste</c:v>
                </c:pt>
                <c:pt idx="9">
                  <c:v>Que ma commune ou le syndicat de déchets fixent des règles et fassent des contrôles</c:v>
                </c:pt>
                <c:pt idx="10">
                  <c:v>Une somme d’argent</c:v>
                </c:pt>
                <c:pt idx="11">
                  <c:v>Des cadeaux</c:v>
                </c:pt>
              </c:strCache>
            </c:strRef>
          </c:cat>
          <c:val>
            <c:numRef>
              <c:f>Feuil1!$O$3:$O$14</c:f>
              <c:numCache>
                <c:formatCode>General</c:formatCode>
                <c:ptCount val="12"/>
                <c:pt idx="0">
                  <c:v>36</c:v>
                </c:pt>
                <c:pt idx="1">
                  <c:v>14</c:v>
                </c:pt>
                <c:pt idx="2">
                  <c:v>20</c:v>
                </c:pt>
                <c:pt idx="3">
                  <c:v>10</c:v>
                </c:pt>
                <c:pt idx="4">
                  <c:v>19</c:v>
                </c:pt>
                <c:pt idx="5">
                  <c:v>25</c:v>
                </c:pt>
                <c:pt idx="6">
                  <c:v>14</c:v>
                </c:pt>
                <c:pt idx="7">
                  <c:v>10</c:v>
                </c:pt>
                <c:pt idx="8">
                  <c:v>20</c:v>
                </c:pt>
                <c:pt idx="9">
                  <c:v>16</c:v>
                </c:pt>
                <c:pt idx="10">
                  <c:v>22</c:v>
                </c:pt>
                <c:pt idx="11">
                  <c:v>16</c:v>
                </c:pt>
              </c:numCache>
            </c:numRef>
          </c:val>
          <c:extLst>
            <c:ext xmlns:c16="http://schemas.microsoft.com/office/drawing/2014/chart" uri="{C3380CC4-5D6E-409C-BE32-E72D297353CC}">
              <c16:uniqueId val="{00000002-7E8F-4121-9F64-D1A73C29C031}"/>
            </c:ext>
          </c:extLst>
        </c:ser>
        <c:dLbls>
          <c:showLegendKey val="0"/>
          <c:showVal val="0"/>
          <c:showCatName val="0"/>
          <c:showSerName val="0"/>
          <c:showPercent val="0"/>
          <c:showBubbleSize val="0"/>
        </c:dLbls>
        <c:gapWidth val="150"/>
        <c:overlap val="100"/>
        <c:axId val="637742240"/>
        <c:axId val="637740600"/>
      </c:barChart>
      <c:catAx>
        <c:axId val="637742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637740600"/>
        <c:crosses val="autoZero"/>
        <c:auto val="1"/>
        <c:lblAlgn val="ctr"/>
        <c:lblOffset val="100"/>
        <c:noMultiLvlLbl val="0"/>
      </c:catAx>
      <c:valAx>
        <c:axId val="63774060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7742240"/>
        <c:crosses val="autoZero"/>
        <c:crossBetween val="between"/>
      </c:valAx>
      <c:spPr>
        <a:noFill/>
        <a:ln>
          <a:noFill/>
        </a:ln>
        <a:effectLst/>
      </c:spPr>
    </c:plotArea>
    <c:legend>
      <c:legendPos val="b"/>
      <c:layout>
        <c:manualLayout>
          <c:xMode val="edge"/>
          <c:yMode val="edge"/>
          <c:x val="0.4930080497904139"/>
          <c:y val="0.93351035215155764"/>
          <c:w val="0.2440585562897386"/>
          <c:h val="6.648964784844241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A3DF2-1B1A-4493-A299-6BD5158DC9D5}" type="datetimeFigureOut">
              <a:rPr lang="fr-FR" smtClean="0"/>
              <a:t>04/10/2021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E9DEC-315C-44AC-ABC7-C3F62B3A7692}" type="slidenum">
              <a:rPr lang="fr-FR" smtClean="0"/>
              <a:t>‹N°›</a:t>
            </a:fld>
            <a:endParaRPr lang="fr-FR"/>
          </a:p>
        </p:txBody>
      </p:sp>
    </p:spTree>
    <p:extLst>
      <p:ext uri="{BB962C8B-B14F-4D97-AF65-F5344CB8AC3E}">
        <p14:creationId xmlns:p14="http://schemas.microsoft.com/office/powerpoint/2010/main" val="234654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Nv de préoccupation </a:t>
            </a:r>
            <a:r>
              <a:rPr lang="fr-FR" dirty="0" err="1"/>
              <a:t>env</a:t>
            </a:r>
            <a:r>
              <a:rPr lang="fr-FR" dirty="0"/>
              <a:t> : pas de corrélation avec le genre ni la </a:t>
            </a:r>
            <a:r>
              <a:rPr lang="fr-FR" dirty="0" err="1"/>
              <a:t>CdC</a:t>
            </a:r>
            <a:r>
              <a:rPr lang="fr-FR" dirty="0"/>
              <a:t> d’habitation</a:t>
            </a:r>
          </a:p>
        </p:txBody>
      </p:sp>
      <p:sp>
        <p:nvSpPr>
          <p:cNvPr id="4" name="Espace réservé du numéro de diapositive 3"/>
          <p:cNvSpPr>
            <a:spLocks noGrp="1"/>
          </p:cNvSpPr>
          <p:nvPr>
            <p:ph type="sldNum" sz="quarter" idx="5"/>
          </p:nvPr>
        </p:nvSpPr>
        <p:spPr/>
        <p:txBody>
          <a:bodyPr/>
          <a:lstStyle/>
          <a:p>
            <a:fld id="{AD1E9DEC-315C-44AC-ABC7-C3F62B3A7692}" type="slidenum">
              <a:rPr lang="fr-FR" smtClean="0"/>
              <a:t>8</a:t>
            </a:fld>
            <a:endParaRPr lang="fr-FR"/>
          </a:p>
        </p:txBody>
      </p:sp>
    </p:spTree>
    <p:extLst>
      <p:ext uri="{BB962C8B-B14F-4D97-AF65-F5344CB8AC3E}">
        <p14:creationId xmlns:p14="http://schemas.microsoft.com/office/powerpoint/2010/main" val="4135884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CC32A7-B398-5340-A740-A70A69E923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357E67B-37E9-074C-9B79-AB13AADA6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198EA9A-0CC6-7A4A-93D0-93DB0FD1A1C4}"/>
              </a:ext>
            </a:extLst>
          </p:cNvPr>
          <p:cNvSpPr>
            <a:spLocks noGrp="1"/>
          </p:cNvSpPr>
          <p:nvPr>
            <p:ph type="dt" sz="half" idx="10"/>
          </p:nvPr>
        </p:nvSpPr>
        <p:spPr/>
        <p:txBody>
          <a:bodyPr/>
          <a:lstStyle/>
          <a:p>
            <a:fld id="{9F1B9C30-1F0B-8B41-86D8-57F792960336}" type="datetimeFigureOut">
              <a:rPr lang="fr-FR" smtClean="0"/>
              <a:t>04/10/2021</a:t>
            </a:fld>
            <a:endParaRPr lang="fr-FR"/>
          </a:p>
        </p:txBody>
      </p:sp>
      <p:sp>
        <p:nvSpPr>
          <p:cNvPr id="5" name="Espace réservé du pied de page 4">
            <a:extLst>
              <a:ext uri="{FF2B5EF4-FFF2-40B4-BE49-F238E27FC236}">
                <a16:creationId xmlns:a16="http://schemas.microsoft.com/office/drawing/2014/main" id="{1AFCA667-EEB7-8144-BD9E-5D6CE5F4D1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2356482-4BDA-6940-A162-57CA019D36FD}"/>
              </a:ext>
            </a:extLst>
          </p:cNvPr>
          <p:cNvSpPr>
            <a:spLocks noGrp="1"/>
          </p:cNvSpPr>
          <p:nvPr>
            <p:ph type="sldNum" sz="quarter" idx="12"/>
          </p:nvPr>
        </p:nvSpPr>
        <p:spPr/>
        <p:txBody>
          <a:bodyPr/>
          <a:lstStyle/>
          <a:p>
            <a:fld id="{D3BA9E43-4923-4748-B6E3-9B769F24E422}" type="slidenum">
              <a:rPr lang="fr-FR" smtClean="0"/>
              <a:t>‹N°›</a:t>
            </a:fld>
            <a:endParaRPr lang="fr-FR"/>
          </a:p>
        </p:txBody>
      </p:sp>
    </p:spTree>
    <p:extLst>
      <p:ext uri="{BB962C8B-B14F-4D97-AF65-F5344CB8AC3E}">
        <p14:creationId xmlns:p14="http://schemas.microsoft.com/office/powerpoint/2010/main" val="288101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EAD1D-33E6-F844-BF48-EE5617FE010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C47E76D-F4CF-314B-83E4-3869A465F943}"/>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EB94C50-9099-DF4A-977A-026728BBEAED}"/>
              </a:ext>
            </a:extLst>
          </p:cNvPr>
          <p:cNvSpPr>
            <a:spLocks noGrp="1"/>
          </p:cNvSpPr>
          <p:nvPr>
            <p:ph type="dt" sz="half" idx="10"/>
          </p:nvPr>
        </p:nvSpPr>
        <p:spPr/>
        <p:txBody>
          <a:bodyPr/>
          <a:lstStyle/>
          <a:p>
            <a:fld id="{9F1B9C30-1F0B-8B41-86D8-57F792960336}" type="datetimeFigureOut">
              <a:rPr lang="fr-FR" smtClean="0"/>
              <a:t>04/10/2021</a:t>
            </a:fld>
            <a:endParaRPr lang="fr-FR"/>
          </a:p>
        </p:txBody>
      </p:sp>
      <p:sp>
        <p:nvSpPr>
          <p:cNvPr id="5" name="Espace réservé du pied de page 4">
            <a:extLst>
              <a:ext uri="{FF2B5EF4-FFF2-40B4-BE49-F238E27FC236}">
                <a16:creationId xmlns:a16="http://schemas.microsoft.com/office/drawing/2014/main" id="{B5126393-F8D7-7142-B092-3A1DCD9190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856757-2146-B14B-9EC8-5CB5CD92760E}"/>
              </a:ext>
            </a:extLst>
          </p:cNvPr>
          <p:cNvSpPr>
            <a:spLocks noGrp="1"/>
          </p:cNvSpPr>
          <p:nvPr>
            <p:ph type="sldNum" sz="quarter" idx="12"/>
          </p:nvPr>
        </p:nvSpPr>
        <p:spPr/>
        <p:txBody>
          <a:bodyPr/>
          <a:lstStyle/>
          <a:p>
            <a:fld id="{D3BA9E43-4923-4748-B6E3-9B769F24E422}" type="slidenum">
              <a:rPr lang="fr-FR" smtClean="0"/>
              <a:t>‹N°›</a:t>
            </a:fld>
            <a:endParaRPr lang="fr-FR"/>
          </a:p>
        </p:txBody>
      </p:sp>
    </p:spTree>
    <p:extLst>
      <p:ext uri="{BB962C8B-B14F-4D97-AF65-F5344CB8AC3E}">
        <p14:creationId xmlns:p14="http://schemas.microsoft.com/office/powerpoint/2010/main" val="2700070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2888DDB-81E1-8C42-AFE2-435B91B47A8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2FA1013-E643-024A-BD34-127EC44004FC}"/>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E82123D-74FB-EB40-A695-127C2138D1CB}"/>
              </a:ext>
            </a:extLst>
          </p:cNvPr>
          <p:cNvSpPr>
            <a:spLocks noGrp="1"/>
          </p:cNvSpPr>
          <p:nvPr>
            <p:ph type="dt" sz="half" idx="10"/>
          </p:nvPr>
        </p:nvSpPr>
        <p:spPr/>
        <p:txBody>
          <a:bodyPr/>
          <a:lstStyle/>
          <a:p>
            <a:fld id="{9F1B9C30-1F0B-8B41-86D8-57F792960336}" type="datetimeFigureOut">
              <a:rPr lang="fr-FR" smtClean="0"/>
              <a:t>04/10/2021</a:t>
            </a:fld>
            <a:endParaRPr lang="fr-FR"/>
          </a:p>
        </p:txBody>
      </p:sp>
      <p:sp>
        <p:nvSpPr>
          <p:cNvPr id="5" name="Espace réservé du pied de page 4">
            <a:extLst>
              <a:ext uri="{FF2B5EF4-FFF2-40B4-BE49-F238E27FC236}">
                <a16:creationId xmlns:a16="http://schemas.microsoft.com/office/drawing/2014/main" id="{725A6DCC-AEA4-F743-9BB2-9AA1965056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F15FEF-39DB-4543-BB27-573222EAFE5C}"/>
              </a:ext>
            </a:extLst>
          </p:cNvPr>
          <p:cNvSpPr>
            <a:spLocks noGrp="1"/>
          </p:cNvSpPr>
          <p:nvPr>
            <p:ph type="sldNum" sz="quarter" idx="12"/>
          </p:nvPr>
        </p:nvSpPr>
        <p:spPr/>
        <p:txBody>
          <a:bodyPr/>
          <a:lstStyle/>
          <a:p>
            <a:fld id="{D3BA9E43-4923-4748-B6E3-9B769F24E422}" type="slidenum">
              <a:rPr lang="fr-FR" smtClean="0"/>
              <a:t>‹N°›</a:t>
            </a:fld>
            <a:endParaRPr lang="fr-FR"/>
          </a:p>
        </p:txBody>
      </p:sp>
    </p:spTree>
    <p:extLst>
      <p:ext uri="{BB962C8B-B14F-4D97-AF65-F5344CB8AC3E}">
        <p14:creationId xmlns:p14="http://schemas.microsoft.com/office/powerpoint/2010/main" val="299556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A8600B-0AB6-6345-9029-2713F672226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E46194D-2EF8-CB49-AB2F-189503DA624F}"/>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3A95A1A-3FA3-B94E-A0FF-2C70775C2EB7}"/>
              </a:ext>
            </a:extLst>
          </p:cNvPr>
          <p:cNvSpPr>
            <a:spLocks noGrp="1"/>
          </p:cNvSpPr>
          <p:nvPr>
            <p:ph type="dt" sz="half" idx="10"/>
          </p:nvPr>
        </p:nvSpPr>
        <p:spPr/>
        <p:txBody>
          <a:bodyPr/>
          <a:lstStyle/>
          <a:p>
            <a:fld id="{9F1B9C30-1F0B-8B41-86D8-57F792960336}" type="datetimeFigureOut">
              <a:rPr lang="fr-FR" smtClean="0"/>
              <a:t>04/10/2021</a:t>
            </a:fld>
            <a:endParaRPr lang="fr-FR"/>
          </a:p>
        </p:txBody>
      </p:sp>
      <p:sp>
        <p:nvSpPr>
          <p:cNvPr id="5" name="Espace réservé du pied de page 4">
            <a:extLst>
              <a:ext uri="{FF2B5EF4-FFF2-40B4-BE49-F238E27FC236}">
                <a16:creationId xmlns:a16="http://schemas.microsoft.com/office/drawing/2014/main" id="{9E279BA2-261C-0E46-97CB-2D850EE831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65201DE-DCDD-474D-9BBE-76DFBF573FCB}"/>
              </a:ext>
            </a:extLst>
          </p:cNvPr>
          <p:cNvSpPr>
            <a:spLocks noGrp="1"/>
          </p:cNvSpPr>
          <p:nvPr>
            <p:ph type="sldNum" sz="quarter" idx="12"/>
          </p:nvPr>
        </p:nvSpPr>
        <p:spPr/>
        <p:txBody>
          <a:bodyPr/>
          <a:lstStyle/>
          <a:p>
            <a:fld id="{D3BA9E43-4923-4748-B6E3-9B769F24E422}" type="slidenum">
              <a:rPr lang="fr-FR" smtClean="0"/>
              <a:t>‹N°›</a:t>
            </a:fld>
            <a:endParaRPr lang="fr-FR"/>
          </a:p>
        </p:txBody>
      </p:sp>
    </p:spTree>
    <p:extLst>
      <p:ext uri="{BB962C8B-B14F-4D97-AF65-F5344CB8AC3E}">
        <p14:creationId xmlns:p14="http://schemas.microsoft.com/office/powerpoint/2010/main" val="3948922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9CC44-6C78-714E-A168-FA18921201D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ADD82F3-BA1C-D74F-AD5E-5DF26A2F34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B5FC816-2C16-DE4D-95A3-7D722AD306DD}"/>
              </a:ext>
            </a:extLst>
          </p:cNvPr>
          <p:cNvSpPr>
            <a:spLocks noGrp="1"/>
          </p:cNvSpPr>
          <p:nvPr>
            <p:ph type="dt" sz="half" idx="10"/>
          </p:nvPr>
        </p:nvSpPr>
        <p:spPr/>
        <p:txBody>
          <a:bodyPr/>
          <a:lstStyle/>
          <a:p>
            <a:fld id="{9F1B9C30-1F0B-8B41-86D8-57F792960336}" type="datetimeFigureOut">
              <a:rPr lang="fr-FR" smtClean="0"/>
              <a:t>04/10/2021</a:t>
            </a:fld>
            <a:endParaRPr lang="fr-FR"/>
          </a:p>
        </p:txBody>
      </p:sp>
      <p:sp>
        <p:nvSpPr>
          <p:cNvPr id="5" name="Espace réservé du pied de page 4">
            <a:extLst>
              <a:ext uri="{FF2B5EF4-FFF2-40B4-BE49-F238E27FC236}">
                <a16:creationId xmlns:a16="http://schemas.microsoft.com/office/drawing/2014/main" id="{E6788DBA-EA35-1941-8C59-FE55FDA2AD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04AC65-D1C2-9A4D-BAFF-98ED9977DE24}"/>
              </a:ext>
            </a:extLst>
          </p:cNvPr>
          <p:cNvSpPr>
            <a:spLocks noGrp="1"/>
          </p:cNvSpPr>
          <p:nvPr>
            <p:ph type="sldNum" sz="quarter" idx="12"/>
          </p:nvPr>
        </p:nvSpPr>
        <p:spPr/>
        <p:txBody>
          <a:bodyPr/>
          <a:lstStyle/>
          <a:p>
            <a:fld id="{D3BA9E43-4923-4748-B6E3-9B769F24E422}" type="slidenum">
              <a:rPr lang="fr-FR" smtClean="0"/>
              <a:t>‹N°›</a:t>
            </a:fld>
            <a:endParaRPr lang="fr-FR"/>
          </a:p>
        </p:txBody>
      </p:sp>
    </p:spTree>
    <p:extLst>
      <p:ext uri="{BB962C8B-B14F-4D97-AF65-F5344CB8AC3E}">
        <p14:creationId xmlns:p14="http://schemas.microsoft.com/office/powerpoint/2010/main" val="1260709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01FC71-4466-1541-A183-59892520C58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0C2D2FC-9E94-8849-9071-B8E5C54916F9}"/>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234CA820-2806-FC47-8F6A-55DC65A0F87C}"/>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BE9EC90-E9F7-C748-9DDB-300CC8A21AE1}"/>
              </a:ext>
            </a:extLst>
          </p:cNvPr>
          <p:cNvSpPr>
            <a:spLocks noGrp="1"/>
          </p:cNvSpPr>
          <p:nvPr>
            <p:ph type="dt" sz="half" idx="10"/>
          </p:nvPr>
        </p:nvSpPr>
        <p:spPr/>
        <p:txBody>
          <a:bodyPr/>
          <a:lstStyle/>
          <a:p>
            <a:fld id="{9F1B9C30-1F0B-8B41-86D8-57F792960336}" type="datetimeFigureOut">
              <a:rPr lang="fr-FR" smtClean="0"/>
              <a:t>04/10/2021</a:t>
            </a:fld>
            <a:endParaRPr lang="fr-FR"/>
          </a:p>
        </p:txBody>
      </p:sp>
      <p:sp>
        <p:nvSpPr>
          <p:cNvPr id="6" name="Espace réservé du pied de page 5">
            <a:extLst>
              <a:ext uri="{FF2B5EF4-FFF2-40B4-BE49-F238E27FC236}">
                <a16:creationId xmlns:a16="http://schemas.microsoft.com/office/drawing/2014/main" id="{384E1C20-C651-0B4A-880C-3358982D5C5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319450A-043E-8249-AED8-60C6DC69B42A}"/>
              </a:ext>
            </a:extLst>
          </p:cNvPr>
          <p:cNvSpPr>
            <a:spLocks noGrp="1"/>
          </p:cNvSpPr>
          <p:nvPr>
            <p:ph type="sldNum" sz="quarter" idx="12"/>
          </p:nvPr>
        </p:nvSpPr>
        <p:spPr/>
        <p:txBody>
          <a:bodyPr/>
          <a:lstStyle/>
          <a:p>
            <a:fld id="{D3BA9E43-4923-4748-B6E3-9B769F24E422}" type="slidenum">
              <a:rPr lang="fr-FR" smtClean="0"/>
              <a:t>‹N°›</a:t>
            </a:fld>
            <a:endParaRPr lang="fr-FR"/>
          </a:p>
        </p:txBody>
      </p:sp>
    </p:spTree>
    <p:extLst>
      <p:ext uri="{BB962C8B-B14F-4D97-AF65-F5344CB8AC3E}">
        <p14:creationId xmlns:p14="http://schemas.microsoft.com/office/powerpoint/2010/main" val="288917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3F1C84-D3ED-CD4A-8422-61F7BC24D90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A378AAD-8536-DE49-8388-814C99585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562EC88-142D-5A4A-A040-31B8978DA7EC}"/>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9299342E-E42C-7645-AB84-1E8948DB98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715BB536-B942-A54B-A469-731183636532}"/>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46344858-ED71-2F45-993F-CB5B43ABF4B5}"/>
              </a:ext>
            </a:extLst>
          </p:cNvPr>
          <p:cNvSpPr>
            <a:spLocks noGrp="1"/>
          </p:cNvSpPr>
          <p:nvPr>
            <p:ph type="dt" sz="half" idx="10"/>
          </p:nvPr>
        </p:nvSpPr>
        <p:spPr/>
        <p:txBody>
          <a:bodyPr/>
          <a:lstStyle/>
          <a:p>
            <a:fld id="{9F1B9C30-1F0B-8B41-86D8-57F792960336}" type="datetimeFigureOut">
              <a:rPr lang="fr-FR" smtClean="0"/>
              <a:t>04/10/2021</a:t>
            </a:fld>
            <a:endParaRPr lang="fr-FR"/>
          </a:p>
        </p:txBody>
      </p:sp>
      <p:sp>
        <p:nvSpPr>
          <p:cNvPr id="8" name="Espace réservé du pied de page 7">
            <a:extLst>
              <a:ext uri="{FF2B5EF4-FFF2-40B4-BE49-F238E27FC236}">
                <a16:creationId xmlns:a16="http://schemas.microsoft.com/office/drawing/2014/main" id="{F31DFC2D-9382-A84E-A79A-E449257846E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E754424-4B7E-F04B-92A6-3610CE35206E}"/>
              </a:ext>
            </a:extLst>
          </p:cNvPr>
          <p:cNvSpPr>
            <a:spLocks noGrp="1"/>
          </p:cNvSpPr>
          <p:nvPr>
            <p:ph type="sldNum" sz="quarter" idx="12"/>
          </p:nvPr>
        </p:nvSpPr>
        <p:spPr/>
        <p:txBody>
          <a:bodyPr/>
          <a:lstStyle/>
          <a:p>
            <a:fld id="{D3BA9E43-4923-4748-B6E3-9B769F24E422}" type="slidenum">
              <a:rPr lang="fr-FR" smtClean="0"/>
              <a:t>‹N°›</a:t>
            </a:fld>
            <a:endParaRPr lang="fr-FR"/>
          </a:p>
        </p:txBody>
      </p:sp>
    </p:spTree>
    <p:extLst>
      <p:ext uri="{BB962C8B-B14F-4D97-AF65-F5344CB8AC3E}">
        <p14:creationId xmlns:p14="http://schemas.microsoft.com/office/powerpoint/2010/main" val="2893438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D18AA7-BEF6-0648-AC86-704C31683D6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2E5A442-6900-1643-8489-1E4A4A87F717}"/>
              </a:ext>
            </a:extLst>
          </p:cNvPr>
          <p:cNvSpPr>
            <a:spLocks noGrp="1"/>
          </p:cNvSpPr>
          <p:nvPr>
            <p:ph type="dt" sz="half" idx="10"/>
          </p:nvPr>
        </p:nvSpPr>
        <p:spPr/>
        <p:txBody>
          <a:bodyPr/>
          <a:lstStyle/>
          <a:p>
            <a:fld id="{9F1B9C30-1F0B-8B41-86D8-57F792960336}" type="datetimeFigureOut">
              <a:rPr lang="fr-FR" smtClean="0"/>
              <a:t>04/10/2021</a:t>
            </a:fld>
            <a:endParaRPr lang="fr-FR"/>
          </a:p>
        </p:txBody>
      </p:sp>
      <p:sp>
        <p:nvSpPr>
          <p:cNvPr id="4" name="Espace réservé du pied de page 3">
            <a:extLst>
              <a:ext uri="{FF2B5EF4-FFF2-40B4-BE49-F238E27FC236}">
                <a16:creationId xmlns:a16="http://schemas.microsoft.com/office/drawing/2014/main" id="{ED1078D0-371B-C74A-AAEE-448CB39507F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337ECC6-2D2C-B34F-B116-A63750F220B7}"/>
              </a:ext>
            </a:extLst>
          </p:cNvPr>
          <p:cNvSpPr>
            <a:spLocks noGrp="1"/>
          </p:cNvSpPr>
          <p:nvPr>
            <p:ph type="sldNum" sz="quarter" idx="12"/>
          </p:nvPr>
        </p:nvSpPr>
        <p:spPr/>
        <p:txBody>
          <a:bodyPr/>
          <a:lstStyle/>
          <a:p>
            <a:fld id="{D3BA9E43-4923-4748-B6E3-9B769F24E422}" type="slidenum">
              <a:rPr lang="fr-FR" smtClean="0"/>
              <a:t>‹N°›</a:t>
            </a:fld>
            <a:endParaRPr lang="fr-FR"/>
          </a:p>
        </p:txBody>
      </p:sp>
    </p:spTree>
    <p:extLst>
      <p:ext uri="{BB962C8B-B14F-4D97-AF65-F5344CB8AC3E}">
        <p14:creationId xmlns:p14="http://schemas.microsoft.com/office/powerpoint/2010/main" val="2325120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C378C0-F613-314D-991A-140AED780795}"/>
              </a:ext>
            </a:extLst>
          </p:cNvPr>
          <p:cNvSpPr>
            <a:spLocks noGrp="1"/>
          </p:cNvSpPr>
          <p:nvPr>
            <p:ph type="dt" sz="half" idx="10"/>
          </p:nvPr>
        </p:nvSpPr>
        <p:spPr/>
        <p:txBody>
          <a:bodyPr/>
          <a:lstStyle/>
          <a:p>
            <a:fld id="{9F1B9C30-1F0B-8B41-86D8-57F792960336}" type="datetimeFigureOut">
              <a:rPr lang="fr-FR" smtClean="0"/>
              <a:t>04/10/2021</a:t>
            </a:fld>
            <a:endParaRPr lang="fr-FR"/>
          </a:p>
        </p:txBody>
      </p:sp>
      <p:sp>
        <p:nvSpPr>
          <p:cNvPr id="3" name="Espace réservé du pied de page 2">
            <a:extLst>
              <a:ext uri="{FF2B5EF4-FFF2-40B4-BE49-F238E27FC236}">
                <a16:creationId xmlns:a16="http://schemas.microsoft.com/office/drawing/2014/main" id="{BFFE9ED0-8592-FC47-81EB-F91A2576763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64C8911-2CDA-1A4D-B683-33BC7D980F26}"/>
              </a:ext>
            </a:extLst>
          </p:cNvPr>
          <p:cNvSpPr>
            <a:spLocks noGrp="1"/>
          </p:cNvSpPr>
          <p:nvPr>
            <p:ph type="sldNum" sz="quarter" idx="12"/>
          </p:nvPr>
        </p:nvSpPr>
        <p:spPr/>
        <p:txBody>
          <a:bodyPr/>
          <a:lstStyle/>
          <a:p>
            <a:fld id="{D3BA9E43-4923-4748-B6E3-9B769F24E422}" type="slidenum">
              <a:rPr lang="fr-FR" smtClean="0"/>
              <a:t>‹N°›</a:t>
            </a:fld>
            <a:endParaRPr lang="fr-FR"/>
          </a:p>
        </p:txBody>
      </p:sp>
    </p:spTree>
    <p:extLst>
      <p:ext uri="{BB962C8B-B14F-4D97-AF65-F5344CB8AC3E}">
        <p14:creationId xmlns:p14="http://schemas.microsoft.com/office/powerpoint/2010/main" val="38755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231E6B-5817-004F-B9B4-BE3AD37AC66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8F3A828-DC42-0045-AD68-155E20BC8D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17425612-422E-6140-A058-D1AEDC806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14E77FB-5148-5740-9E87-1ABC5157304E}"/>
              </a:ext>
            </a:extLst>
          </p:cNvPr>
          <p:cNvSpPr>
            <a:spLocks noGrp="1"/>
          </p:cNvSpPr>
          <p:nvPr>
            <p:ph type="dt" sz="half" idx="10"/>
          </p:nvPr>
        </p:nvSpPr>
        <p:spPr/>
        <p:txBody>
          <a:bodyPr/>
          <a:lstStyle/>
          <a:p>
            <a:fld id="{9F1B9C30-1F0B-8B41-86D8-57F792960336}" type="datetimeFigureOut">
              <a:rPr lang="fr-FR" smtClean="0"/>
              <a:t>04/10/2021</a:t>
            </a:fld>
            <a:endParaRPr lang="fr-FR"/>
          </a:p>
        </p:txBody>
      </p:sp>
      <p:sp>
        <p:nvSpPr>
          <p:cNvPr id="6" name="Espace réservé du pied de page 5">
            <a:extLst>
              <a:ext uri="{FF2B5EF4-FFF2-40B4-BE49-F238E27FC236}">
                <a16:creationId xmlns:a16="http://schemas.microsoft.com/office/drawing/2014/main" id="{D2B7B8B1-2CBB-AA40-98F2-F955FAB97AC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4CC0D01-8017-7745-8431-002B7E6EF3EE}"/>
              </a:ext>
            </a:extLst>
          </p:cNvPr>
          <p:cNvSpPr>
            <a:spLocks noGrp="1"/>
          </p:cNvSpPr>
          <p:nvPr>
            <p:ph type="sldNum" sz="quarter" idx="12"/>
          </p:nvPr>
        </p:nvSpPr>
        <p:spPr/>
        <p:txBody>
          <a:bodyPr/>
          <a:lstStyle/>
          <a:p>
            <a:fld id="{D3BA9E43-4923-4748-B6E3-9B769F24E422}" type="slidenum">
              <a:rPr lang="fr-FR" smtClean="0"/>
              <a:t>‹N°›</a:t>
            </a:fld>
            <a:endParaRPr lang="fr-FR"/>
          </a:p>
        </p:txBody>
      </p:sp>
    </p:spTree>
    <p:extLst>
      <p:ext uri="{BB962C8B-B14F-4D97-AF65-F5344CB8AC3E}">
        <p14:creationId xmlns:p14="http://schemas.microsoft.com/office/powerpoint/2010/main" val="175433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40381-FCE2-9341-BE0B-6E9C4E2FAB9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4837CD3-751F-8A4B-8EFD-E524A8DEC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EA0B543-BC8A-A246-A089-EEDC478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89ADECB7-A810-F547-B89F-EDBB3874984C}"/>
              </a:ext>
            </a:extLst>
          </p:cNvPr>
          <p:cNvSpPr>
            <a:spLocks noGrp="1"/>
          </p:cNvSpPr>
          <p:nvPr>
            <p:ph type="dt" sz="half" idx="10"/>
          </p:nvPr>
        </p:nvSpPr>
        <p:spPr/>
        <p:txBody>
          <a:bodyPr/>
          <a:lstStyle/>
          <a:p>
            <a:fld id="{9F1B9C30-1F0B-8B41-86D8-57F792960336}" type="datetimeFigureOut">
              <a:rPr lang="fr-FR" smtClean="0"/>
              <a:t>04/10/2021</a:t>
            </a:fld>
            <a:endParaRPr lang="fr-FR"/>
          </a:p>
        </p:txBody>
      </p:sp>
      <p:sp>
        <p:nvSpPr>
          <p:cNvPr id="6" name="Espace réservé du pied de page 5">
            <a:extLst>
              <a:ext uri="{FF2B5EF4-FFF2-40B4-BE49-F238E27FC236}">
                <a16:creationId xmlns:a16="http://schemas.microsoft.com/office/drawing/2014/main" id="{90A29236-7F33-0845-993A-B9CD946D37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7789B68-C2B7-854A-AC6B-BD59C32112C2}"/>
              </a:ext>
            </a:extLst>
          </p:cNvPr>
          <p:cNvSpPr>
            <a:spLocks noGrp="1"/>
          </p:cNvSpPr>
          <p:nvPr>
            <p:ph type="sldNum" sz="quarter" idx="12"/>
          </p:nvPr>
        </p:nvSpPr>
        <p:spPr/>
        <p:txBody>
          <a:bodyPr/>
          <a:lstStyle/>
          <a:p>
            <a:fld id="{D3BA9E43-4923-4748-B6E3-9B769F24E422}" type="slidenum">
              <a:rPr lang="fr-FR" smtClean="0"/>
              <a:t>‹N°›</a:t>
            </a:fld>
            <a:endParaRPr lang="fr-FR"/>
          </a:p>
        </p:txBody>
      </p:sp>
    </p:spTree>
    <p:extLst>
      <p:ext uri="{BB962C8B-B14F-4D97-AF65-F5344CB8AC3E}">
        <p14:creationId xmlns:p14="http://schemas.microsoft.com/office/powerpoint/2010/main" val="134215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6CD144C-B674-444E-9FF6-8CAF37115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0C5E005-723B-624D-8546-723D5FE28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5E78492-73CB-9A4F-A8BB-3874270456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B9C30-1F0B-8B41-86D8-57F792960336}" type="datetimeFigureOut">
              <a:rPr lang="fr-FR" smtClean="0"/>
              <a:t>04/10/2021</a:t>
            </a:fld>
            <a:endParaRPr lang="fr-FR"/>
          </a:p>
        </p:txBody>
      </p:sp>
      <p:sp>
        <p:nvSpPr>
          <p:cNvPr id="5" name="Espace réservé du pied de page 4">
            <a:extLst>
              <a:ext uri="{FF2B5EF4-FFF2-40B4-BE49-F238E27FC236}">
                <a16:creationId xmlns:a16="http://schemas.microsoft.com/office/drawing/2014/main" id="{8F1B8B96-B7C4-084C-A469-EAB99483CB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215328A-8A06-1B4B-AADE-150BF85B56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A9E43-4923-4748-B6E3-9B769F24E422}" type="slidenum">
              <a:rPr lang="fr-FR" smtClean="0"/>
              <a:t>‹N°›</a:t>
            </a:fld>
            <a:endParaRPr lang="fr-FR"/>
          </a:p>
        </p:txBody>
      </p:sp>
    </p:spTree>
    <p:extLst>
      <p:ext uri="{BB962C8B-B14F-4D97-AF65-F5344CB8AC3E}">
        <p14:creationId xmlns:p14="http://schemas.microsoft.com/office/powerpoint/2010/main" val="1500253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36.png"/><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36.png"/><Relationship Id="rId4" Type="http://schemas.openxmlformats.org/officeDocument/2006/relationships/image" Target="../media/image39.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70F3FE-E564-9048-B311-56E75068476D}"/>
              </a:ext>
            </a:extLst>
          </p:cNvPr>
          <p:cNvPicPr>
            <a:picLocks noChangeAspect="1"/>
          </p:cNvPicPr>
          <p:nvPr/>
        </p:nvPicPr>
        <p:blipFill rotWithShape="1">
          <a:blip r:embed="rId2"/>
          <a:srcRect l="20786" t="497" b="-277"/>
          <a:stretch/>
        </p:blipFill>
        <p:spPr>
          <a:xfrm rot="16200000">
            <a:off x="2685854" y="-2667000"/>
            <a:ext cx="6857999" cy="12192000"/>
          </a:xfrm>
          <a:prstGeom prst="rect">
            <a:avLst/>
          </a:prstGeom>
        </p:spPr>
      </p:pic>
      <p:pic>
        <p:nvPicPr>
          <p:cNvPr id="7" name="Image 6">
            <a:extLst>
              <a:ext uri="{FF2B5EF4-FFF2-40B4-BE49-F238E27FC236}">
                <a16:creationId xmlns:a16="http://schemas.microsoft.com/office/drawing/2014/main" id="{305A7B8A-B373-5F46-9C4A-BC0E222EE9F0}"/>
              </a:ext>
            </a:extLst>
          </p:cNvPr>
          <p:cNvPicPr>
            <a:picLocks noChangeAspect="1"/>
          </p:cNvPicPr>
          <p:nvPr/>
        </p:nvPicPr>
        <p:blipFill>
          <a:blip r:embed="rId3"/>
          <a:stretch>
            <a:fillRect/>
          </a:stretch>
        </p:blipFill>
        <p:spPr>
          <a:xfrm>
            <a:off x="467360" y="361346"/>
            <a:ext cx="2347898" cy="2222348"/>
          </a:xfrm>
          <a:prstGeom prst="rect">
            <a:avLst/>
          </a:prstGeom>
        </p:spPr>
      </p:pic>
      <p:sp>
        <p:nvSpPr>
          <p:cNvPr id="4" name="ZoneTexte 3">
            <a:extLst>
              <a:ext uri="{FF2B5EF4-FFF2-40B4-BE49-F238E27FC236}">
                <a16:creationId xmlns:a16="http://schemas.microsoft.com/office/drawing/2014/main" id="{2C881B68-1009-4C4D-8F58-285DE19C2258}"/>
              </a:ext>
            </a:extLst>
          </p:cNvPr>
          <p:cNvSpPr txBox="1"/>
          <p:nvPr/>
        </p:nvSpPr>
        <p:spPr>
          <a:xfrm>
            <a:off x="3503730" y="353053"/>
            <a:ext cx="8541661" cy="3778554"/>
          </a:xfrm>
          <a:prstGeom prst="rect">
            <a:avLst/>
          </a:prstGeom>
          <a:noFill/>
        </p:spPr>
        <p:txBody>
          <a:bodyPr wrap="square" rtlCol="0">
            <a:noAutofit/>
          </a:bodyPr>
          <a:lstStyle/>
          <a:p>
            <a:r>
              <a:rPr lang="fr-FR" sz="5400" b="1" dirty="0">
                <a:solidFill>
                  <a:srgbClr val="1B4B48"/>
                </a:solidFill>
                <a:latin typeface="Montserrat Alternates" pitchFamily="2" charset="77"/>
              </a:rPr>
              <a:t>Le rapport aux déchets et à la transition écologique des usagers du SMICVAL</a:t>
            </a:r>
          </a:p>
          <a:p>
            <a:endParaRPr lang="fr-FR" dirty="0">
              <a:solidFill>
                <a:schemeClr val="bg1"/>
              </a:solidFill>
              <a:latin typeface="Montserrat Alternates Medium" pitchFamily="2" charset="77"/>
            </a:endParaRPr>
          </a:p>
          <a:p>
            <a:r>
              <a:rPr lang="fr-FR" sz="3600" dirty="0">
                <a:solidFill>
                  <a:schemeClr val="bg1"/>
                </a:solidFill>
                <a:latin typeface="Montserrat Alternates Medium" pitchFamily="2" charset="77"/>
              </a:rPr>
              <a:t>Résultats de l’enquête sociologique </a:t>
            </a:r>
            <a:r>
              <a:rPr lang="fr-FR" sz="3600" b="1" dirty="0" smtClean="0">
                <a:solidFill>
                  <a:schemeClr val="bg1"/>
                </a:solidFill>
                <a:latin typeface="Montserrat Alternates Medium" pitchFamily="2" charset="77"/>
              </a:rPr>
              <a:t>quantitative</a:t>
            </a:r>
            <a:endParaRPr lang="fr-FR" sz="3600" b="1" dirty="0">
              <a:solidFill>
                <a:schemeClr val="bg1"/>
              </a:solidFill>
              <a:latin typeface="Montserrat Alternates Medium" pitchFamily="2" charset="77"/>
            </a:endParaRPr>
          </a:p>
        </p:txBody>
      </p:sp>
      <p:pic>
        <p:nvPicPr>
          <p:cNvPr id="3" name="Image 2">
            <a:extLst>
              <a:ext uri="{FF2B5EF4-FFF2-40B4-BE49-F238E27FC236}">
                <a16:creationId xmlns:a16="http://schemas.microsoft.com/office/drawing/2014/main" id="{7FBEF960-AEFA-4135-8205-6CFAB8277F50}"/>
              </a:ext>
            </a:extLst>
          </p:cNvPr>
          <p:cNvPicPr>
            <a:picLocks noChangeAspect="1"/>
          </p:cNvPicPr>
          <p:nvPr/>
        </p:nvPicPr>
        <p:blipFill>
          <a:blip r:embed="rId4"/>
          <a:stretch>
            <a:fillRect/>
          </a:stretch>
        </p:blipFill>
        <p:spPr>
          <a:xfrm>
            <a:off x="253996" y="5112389"/>
            <a:ext cx="2506055" cy="1384265"/>
          </a:xfrm>
          <a:prstGeom prst="rect">
            <a:avLst/>
          </a:prstGeom>
        </p:spPr>
      </p:pic>
    </p:spTree>
    <p:extLst>
      <p:ext uri="{BB962C8B-B14F-4D97-AF65-F5344CB8AC3E}">
        <p14:creationId xmlns:p14="http://schemas.microsoft.com/office/powerpoint/2010/main" val="50875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BFF2AEF-C445-8C49-93E4-0843B135AD5F}"/>
              </a:ext>
            </a:extLst>
          </p:cNvPr>
          <p:cNvSpPr txBox="1"/>
          <p:nvPr/>
        </p:nvSpPr>
        <p:spPr>
          <a:xfrm>
            <a:off x="645247" y="284668"/>
            <a:ext cx="8992048" cy="1026458"/>
          </a:xfrm>
          <a:prstGeom prst="rect">
            <a:avLst/>
          </a:prstGeom>
          <a:noFill/>
        </p:spPr>
        <p:txBody>
          <a:bodyPr wrap="square" rtlCol="0">
            <a:noAutofit/>
          </a:bodyPr>
          <a:lstStyle/>
          <a:p>
            <a:r>
              <a:rPr lang="fr-FR" sz="4500" b="1" dirty="0">
                <a:solidFill>
                  <a:srgbClr val="97BF1E"/>
                </a:solidFill>
                <a:latin typeface="Montserrat Alternates" pitchFamily="2" charset="77"/>
              </a:rPr>
              <a:t>3. </a:t>
            </a:r>
            <a:r>
              <a:rPr lang="fr-FR" sz="3200" b="1" dirty="0">
                <a:solidFill>
                  <a:srgbClr val="97BF1E"/>
                </a:solidFill>
                <a:latin typeface="Montserrat Alternates" pitchFamily="2" charset="77"/>
              </a:rPr>
              <a:t>Les représentations du déchet</a:t>
            </a:r>
          </a:p>
        </p:txBody>
      </p:sp>
      <p:sp>
        <p:nvSpPr>
          <p:cNvPr id="3" name="ZoneTexte 2">
            <a:extLst>
              <a:ext uri="{FF2B5EF4-FFF2-40B4-BE49-F238E27FC236}">
                <a16:creationId xmlns:a16="http://schemas.microsoft.com/office/drawing/2014/main" id="{6691782F-D83B-4792-93A6-09CD49642861}"/>
              </a:ext>
            </a:extLst>
          </p:cNvPr>
          <p:cNvSpPr txBox="1"/>
          <p:nvPr/>
        </p:nvSpPr>
        <p:spPr>
          <a:xfrm>
            <a:off x="1310084" y="928227"/>
            <a:ext cx="10228773" cy="1015663"/>
          </a:xfrm>
          <a:prstGeom prst="rect">
            <a:avLst/>
          </a:prstGeom>
          <a:noFill/>
        </p:spPr>
        <p:txBody>
          <a:bodyPr wrap="square" rtlCol="0">
            <a:spAutoFit/>
          </a:bodyPr>
          <a:lstStyle/>
          <a:p>
            <a:r>
              <a:rPr lang="fr-FR" sz="2000" dirty="0">
                <a:solidFill>
                  <a:srgbClr val="047884"/>
                </a:solidFill>
                <a:latin typeface="Montserrat Alternates Medium" pitchFamily="2" charset="77"/>
              </a:rPr>
              <a:t>Le profil des usagers (genre, âge et type d’habitat) et leur niveau de préoccupation environnemental sont déterminants dans les représentations qu’ils ont du déchet</a:t>
            </a:r>
          </a:p>
        </p:txBody>
      </p:sp>
      <p:sp>
        <p:nvSpPr>
          <p:cNvPr id="5" name="ZoneTexte 4">
            <a:extLst>
              <a:ext uri="{FF2B5EF4-FFF2-40B4-BE49-F238E27FC236}">
                <a16:creationId xmlns:a16="http://schemas.microsoft.com/office/drawing/2014/main" id="{38DDE9FE-C460-4A50-852E-2B95039CF909}"/>
              </a:ext>
            </a:extLst>
          </p:cNvPr>
          <p:cNvSpPr txBox="1"/>
          <p:nvPr/>
        </p:nvSpPr>
        <p:spPr>
          <a:xfrm>
            <a:off x="566564" y="2104713"/>
            <a:ext cx="4231758" cy="2031325"/>
          </a:xfrm>
          <a:prstGeom prst="rect">
            <a:avLst/>
          </a:prstGeom>
          <a:noFill/>
        </p:spPr>
        <p:txBody>
          <a:bodyPr wrap="square" rtlCol="0">
            <a:spAutoFit/>
          </a:bodyPr>
          <a:lstStyle/>
          <a:p>
            <a:r>
              <a:rPr lang="fr-FR" dirty="0">
                <a:latin typeface="Montserrat Alternates"/>
              </a:rPr>
              <a:t>Les déchets sont vus comme une </a:t>
            </a:r>
            <a:r>
              <a:rPr lang="fr-FR" b="1" dirty="0">
                <a:solidFill>
                  <a:srgbClr val="047884"/>
                </a:solidFill>
                <a:latin typeface="Montserrat Alternates"/>
              </a:rPr>
              <a:t>ressource</a:t>
            </a:r>
            <a:r>
              <a:rPr lang="fr-FR" dirty="0">
                <a:latin typeface="Montserrat Alternates"/>
              </a:rPr>
              <a:t> plutôt par : </a:t>
            </a:r>
          </a:p>
          <a:p>
            <a:endParaRPr lang="fr-FR" dirty="0">
              <a:latin typeface="Montserrat Alternates"/>
            </a:endParaRPr>
          </a:p>
          <a:p>
            <a:pPr marL="285750" indent="-285750">
              <a:buFont typeface="Arial" panose="020B0604020202020204" pitchFamily="34" charset="0"/>
              <a:buChar char="•"/>
            </a:pPr>
            <a:r>
              <a:rPr lang="fr-FR" dirty="0">
                <a:latin typeface="Montserrat Alternates"/>
              </a:rPr>
              <a:t>Les hommes</a:t>
            </a:r>
          </a:p>
          <a:p>
            <a:pPr marL="285750" indent="-285750">
              <a:buFont typeface="Arial" panose="020B0604020202020204" pitchFamily="34" charset="0"/>
              <a:buChar char="•"/>
            </a:pPr>
            <a:r>
              <a:rPr lang="fr-FR" dirty="0">
                <a:latin typeface="Montserrat Alternates"/>
              </a:rPr>
              <a:t>Les 45-74 ans</a:t>
            </a:r>
          </a:p>
          <a:p>
            <a:pPr marL="285750" indent="-285750">
              <a:buFont typeface="Arial" panose="020B0604020202020204" pitchFamily="34" charset="0"/>
              <a:buChar char="•"/>
            </a:pPr>
            <a:r>
              <a:rPr lang="fr-FR" dirty="0">
                <a:latin typeface="Montserrat Alternates"/>
              </a:rPr>
              <a:t>Les agriculteurs, les cadres &amp; les professions intermédiaires</a:t>
            </a:r>
          </a:p>
        </p:txBody>
      </p:sp>
      <p:sp>
        <p:nvSpPr>
          <p:cNvPr id="10" name="ZoneTexte 9">
            <a:extLst>
              <a:ext uri="{FF2B5EF4-FFF2-40B4-BE49-F238E27FC236}">
                <a16:creationId xmlns:a16="http://schemas.microsoft.com/office/drawing/2014/main" id="{DD8D7FCA-17DD-479E-B009-006737D5EC2E}"/>
              </a:ext>
            </a:extLst>
          </p:cNvPr>
          <p:cNvSpPr txBox="1"/>
          <p:nvPr/>
        </p:nvSpPr>
        <p:spPr>
          <a:xfrm>
            <a:off x="7656709" y="1926237"/>
            <a:ext cx="4231758" cy="2308324"/>
          </a:xfrm>
          <a:prstGeom prst="rect">
            <a:avLst/>
          </a:prstGeom>
          <a:noFill/>
        </p:spPr>
        <p:txBody>
          <a:bodyPr wrap="square" rtlCol="0">
            <a:spAutoFit/>
          </a:bodyPr>
          <a:lstStyle/>
          <a:p>
            <a:r>
              <a:rPr lang="fr-FR" dirty="0">
                <a:latin typeface="Montserrat Alternates"/>
              </a:rPr>
              <a:t>Les déchets sont considérés comme </a:t>
            </a:r>
            <a:r>
              <a:rPr lang="fr-FR" b="1" dirty="0">
                <a:solidFill>
                  <a:srgbClr val="047884"/>
                </a:solidFill>
                <a:latin typeface="Montserrat Alternates"/>
              </a:rPr>
              <a:t>inutiles et sans valeur </a:t>
            </a:r>
            <a:r>
              <a:rPr lang="fr-FR" dirty="0">
                <a:latin typeface="Montserrat Alternates"/>
              </a:rPr>
              <a:t>plutôt par : </a:t>
            </a:r>
          </a:p>
          <a:p>
            <a:endParaRPr lang="fr-FR" dirty="0">
              <a:latin typeface="Montserrat Alternates"/>
            </a:endParaRPr>
          </a:p>
          <a:p>
            <a:pPr marL="285750" indent="-285750">
              <a:buFont typeface="Arial" panose="020B0604020202020204" pitchFamily="34" charset="0"/>
              <a:buChar char="•"/>
            </a:pPr>
            <a:r>
              <a:rPr lang="fr-FR" dirty="0">
                <a:latin typeface="Montserrat Alternates"/>
              </a:rPr>
              <a:t>Les femmes</a:t>
            </a:r>
          </a:p>
          <a:p>
            <a:pPr marL="285750" indent="-285750">
              <a:buFont typeface="Arial" panose="020B0604020202020204" pitchFamily="34" charset="0"/>
              <a:buChar char="•"/>
            </a:pPr>
            <a:r>
              <a:rPr lang="fr-FR" dirty="0">
                <a:latin typeface="Montserrat Alternates"/>
              </a:rPr>
              <a:t>Les plus âgés</a:t>
            </a:r>
          </a:p>
          <a:p>
            <a:pPr marL="285750" indent="-285750">
              <a:buFont typeface="Arial" panose="020B0604020202020204" pitchFamily="34" charset="0"/>
              <a:buChar char="•"/>
            </a:pPr>
            <a:r>
              <a:rPr lang="fr-FR" dirty="0">
                <a:latin typeface="Montserrat Alternates"/>
              </a:rPr>
              <a:t>Les ouvriers</a:t>
            </a:r>
          </a:p>
          <a:p>
            <a:pPr marL="285750" indent="-285750">
              <a:buFont typeface="Arial" panose="020B0604020202020204" pitchFamily="34" charset="0"/>
              <a:buChar char="•"/>
            </a:pPr>
            <a:r>
              <a:rPr lang="fr-FR" dirty="0">
                <a:latin typeface="Montserrat Alternates"/>
              </a:rPr>
              <a:t>Les plus petits revenus</a:t>
            </a:r>
          </a:p>
          <a:p>
            <a:endParaRPr lang="fr-FR" dirty="0">
              <a:latin typeface="Montserrat Alternates"/>
            </a:endParaRPr>
          </a:p>
        </p:txBody>
      </p:sp>
      <p:grpSp>
        <p:nvGrpSpPr>
          <p:cNvPr id="11" name="Groupe 10">
            <a:extLst>
              <a:ext uri="{FF2B5EF4-FFF2-40B4-BE49-F238E27FC236}">
                <a16:creationId xmlns:a16="http://schemas.microsoft.com/office/drawing/2014/main" id="{14ABF5B4-2368-46B0-BBA4-B332ED32E810}"/>
              </a:ext>
            </a:extLst>
          </p:cNvPr>
          <p:cNvGrpSpPr/>
          <p:nvPr/>
        </p:nvGrpSpPr>
        <p:grpSpPr>
          <a:xfrm>
            <a:off x="5686141" y="1827714"/>
            <a:ext cx="914400" cy="1371600"/>
            <a:chOff x="5371214" y="2870791"/>
            <a:chExt cx="914400" cy="1371600"/>
          </a:xfrm>
        </p:grpSpPr>
        <p:pic>
          <p:nvPicPr>
            <p:cNvPr id="4" name="Graphique 3" descr="Pause">
              <a:extLst>
                <a:ext uri="{FF2B5EF4-FFF2-40B4-BE49-F238E27FC236}">
                  <a16:creationId xmlns:a16="http://schemas.microsoft.com/office/drawing/2014/main" id="{CDAC101C-ACE4-49EA-AAA0-5234A9B55C0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5400000">
              <a:off x="5371214" y="3078126"/>
              <a:ext cx="914400" cy="914400"/>
            </a:xfrm>
            <a:prstGeom prst="rect">
              <a:avLst/>
            </a:prstGeom>
          </p:spPr>
        </p:pic>
        <p:cxnSp>
          <p:nvCxnSpPr>
            <p:cNvPr id="8" name="Connecteur droit 7">
              <a:extLst>
                <a:ext uri="{FF2B5EF4-FFF2-40B4-BE49-F238E27FC236}">
                  <a16:creationId xmlns:a16="http://schemas.microsoft.com/office/drawing/2014/main" id="{A6E20738-A5D1-4D3B-BE3B-CFC15BB84CE5}"/>
                </a:ext>
              </a:extLst>
            </p:cNvPr>
            <p:cNvCxnSpPr/>
            <p:nvPr/>
          </p:nvCxnSpPr>
          <p:spPr>
            <a:xfrm flipH="1">
              <a:off x="5539563" y="2870791"/>
              <a:ext cx="556437"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Image 8">
            <a:extLst>
              <a:ext uri="{FF2B5EF4-FFF2-40B4-BE49-F238E27FC236}">
                <a16:creationId xmlns:a16="http://schemas.microsoft.com/office/drawing/2014/main" id="{67E7B417-6885-49B2-BD3A-A66D953F5FD2}"/>
              </a:ext>
            </a:extLst>
          </p:cNvPr>
          <p:cNvPicPr>
            <a:picLocks noChangeAspect="1"/>
          </p:cNvPicPr>
          <p:nvPr/>
        </p:nvPicPr>
        <p:blipFill rotWithShape="1">
          <a:blip r:embed="rId4"/>
          <a:srcRect t="1605"/>
          <a:stretch/>
        </p:blipFill>
        <p:spPr>
          <a:xfrm>
            <a:off x="4385618" y="4335823"/>
            <a:ext cx="4429845" cy="2522177"/>
          </a:xfrm>
          <a:prstGeom prst="rect">
            <a:avLst/>
          </a:prstGeom>
        </p:spPr>
      </p:pic>
      <p:sp>
        <p:nvSpPr>
          <p:cNvPr id="13" name="ZoneTexte 12">
            <a:extLst>
              <a:ext uri="{FF2B5EF4-FFF2-40B4-BE49-F238E27FC236}">
                <a16:creationId xmlns:a16="http://schemas.microsoft.com/office/drawing/2014/main" id="{3416926C-4448-4B98-B4E6-DCE8E895B05F}"/>
              </a:ext>
            </a:extLst>
          </p:cNvPr>
          <p:cNvSpPr txBox="1"/>
          <p:nvPr/>
        </p:nvSpPr>
        <p:spPr>
          <a:xfrm>
            <a:off x="988321" y="4958085"/>
            <a:ext cx="3498112" cy="830997"/>
          </a:xfrm>
          <a:prstGeom prst="rect">
            <a:avLst/>
          </a:prstGeom>
          <a:noFill/>
        </p:spPr>
        <p:txBody>
          <a:bodyPr wrap="square" rtlCol="0">
            <a:spAutoFit/>
          </a:bodyPr>
          <a:lstStyle/>
          <a:p>
            <a:r>
              <a:rPr lang="fr-FR" sz="1600" i="1" dirty="0"/>
              <a:t>Une forte corrélation entre le niveau de préoccupation pour l’environnement et les représentations du déchet :</a:t>
            </a:r>
          </a:p>
        </p:txBody>
      </p:sp>
    </p:spTree>
    <p:extLst>
      <p:ext uri="{BB962C8B-B14F-4D97-AF65-F5344CB8AC3E}">
        <p14:creationId xmlns:p14="http://schemas.microsoft.com/office/powerpoint/2010/main" val="1953254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8D4E656-9FF0-1D46-A967-5491E0A34C37}"/>
              </a:ext>
            </a:extLst>
          </p:cNvPr>
          <p:cNvPicPr>
            <a:picLocks noChangeAspect="1"/>
          </p:cNvPicPr>
          <p:nvPr/>
        </p:nvPicPr>
        <p:blipFill>
          <a:blip r:embed="rId2"/>
          <a:stretch>
            <a:fillRect/>
          </a:stretch>
        </p:blipFill>
        <p:spPr>
          <a:xfrm>
            <a:off x="10113975" y="5136983"/>
            <a:ext cx="1595432" cy="1510119"/>
          </a:xfrm>
          <a:prstGeom prst="rect">
            <a:avLst/>
          </a:prstGeom>
        </p:spPr>
      </p:pic>
      <p:sp>
        <p:nvSpPr>
          <p:cNvPr id="7" name="ZoneTexte 6">
            <a:extLst>
              <a:ext uri="{FF2B5EF4-FFF2-40B4-BE49-F238E27FC236}">
                <a16:creationId xmlns:a16="http://schemas.microsoft.com/office/drawing/2014/main" id="{BBFF2AEF-C445-8C49-93E4-0843B135AD5F}"/>
              </a:ext>
            </a:extLst>
          </p:cNvPr>
          <p:cNvSpPr txBox="1"/>
          <p:nvPr/>
        </p:nvSpPr>
        <p:spPr>
          <a:xfrm>
            <a:off x="645246" y="227605"/>
            <a:ext cx="11307942" cy="1026458"/>
          </a:xfrm>
          <a:prstGeom prst="rect">
            <a:avLst/>
          </a:prstGeom>
          <a:noFill/>
        </p:spPr>
        <p:txBody>
          <a:bodyPr wrap="square" rtlCol="0">
            <a:noAutofit/>
          </a:bodyPr>
          <a:lstStyle/>
          <a:p>
            <a:r>
              <a:rPr lang="fr-FR" sz="4000" b="1" dirty="0">
                <a:solidFill>
                  <a:srgbClr val="97BF1E"/>
                </a:solidFill>
                <a:latin typeface="Montserrat Alternates" pitchFamily="2" charset="77"/>
              </a:rPr>
              <a:t>4. </a:t>
            </a:r>
            <a:r>
              <a:rPr lang="fr-FR" sz="2800" b="1" dirty="0">
                <a:solidFill>
                  <a:srgbClr val="97BF1E"/>
                </a:solidFill>
                <a:latin typeface="Montserrat Alternates" pitchFamily="2" charset="77"/>
              </a:rPr>
              <a:t>Le service déchet : d’abord un enjeu environnemental puis de maintien de l’hygiène</a:t>
            </a:r>
          </a:p>
        </p:txBody>
      </p:sp>
      <p:pic>
        <p:nvPicPr>
          <p:cNvPr id="8" name="Image 7">
            <a:extLst>
              <a:ext uri="{FF2B5EF4-FFF2-40B4-BE49-F238E27FC236}">
                <a16:creationId xmlns:a16="http://schemas.microsoft.com/office/drawing/2014/main" id="{DE1F3C74-9549-4619-BD5A-4122F8F824EB}"/>
              </a:ext>
            </a:extLst>
          </p:cNvPr>
          <p:cNvPicPr>
            <a:picLocks noChangeAspect="1"/>
          </p:cNvPicPr>
          <p:nvPr/>
        </p:nvPicPr>
        <p:blipFill>
          <a:blip r:embed="rId3"/>
          <a:stretch>
            <a:fillRect/>
          </a:stretch>
        </p:blipFill>
        <p:spPr>
          <a:xfrm>
            <a:off x="876300" y="1673790"/>
            <a:ext cx="8848725" cy="4973311"/>
          </a:xfrm>
          <a:prstGeom prst="rect">
            <a:avLst/>
          </a:prstGeom>
        </p:spPr>
      </p:pic>
      <p:sp>
        <p:nvSpPr>
          <p:cNvPr id="2" name="Rectangle 1">
            <a:extLst>
              <a:ext uri="{FF2B5EF4-FFF2-40B4-BE49-F238E27FC236}">
                <a16:creationId xmlns:a16="http://schemas.microsoft.com/office/drawing/2014/main" id="{323B6D65-DFF2-45E6-AD4D-E8E4F7CD2D29}"/>
              </a:ext>
            </a:extLst>
          </p:cNvPr>
          <p:cNvSpPr/>
          <p:nvPr/>
        </p:nvSpPr>
        <p:spPr>
          <a:xfrm>
            <a:off x="1437823" y="2189401"/>
            <a:ext cx="1000125" cy="4315093"/>
          </a:xfrm>
          <a:prstGeom prst="rect">
            <a:avLst/>
          </a:prstGeom>
          <a:noFill/>
          <a:ln w="19050">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2BADDCAC-DBDA-4DC0-96AD-CEE659FB37A9}"/>
              </a:ext>
            </a:extLst>
          </p:cNvPr>
          <p:cNvSpPr txBox="1"/>
          <p:nvPr/>
        </p:nvSpPr>
        <p:spPr>
          <a:xfrm>
            <a:off x="2987698" y="2189401"/>
            <a:ext cx="5665509" cy="523220"/>
          </a:xfrm>
          <a:prstGeom prst="rect">
            <a:avLst/>
          </a:prstGeom>
          <a:noFill/>
        </p:spPr>
        <p:txBody>
          <a:bodyPr wrap="square" rtlCol="0">
            <a:spAutoFit/>
          </a:bodyPr>
          <a:lstStyle/>
          <a:p>
            <a:r>
              <a:rPr lang="fr-FR" sz="1400" dirty="0">
                <a:solidFill>
                  <a:srgbClr val="047884"/>
                </a:solidFill>
                <a:latin typeface="Montserrat Alternates"/>
              </a:rPr>
              <a:t>Davantage le cas des femmes et des plus jeunes</a:t>
            </a:r>
          </a:p>
          <a:p>
            <a:r>
              <a:rPr lang="fr-FR" sz="1400" dirty="0">
                <a:solidFill>
                  <a:srgbClr val="047884"/>
                </a:solidFill>
                <a:latin typeface="Montserrat Alternates"/>
              </a:rPr>
              <a:t>De ceux qui considèrent le déchet comme une ressource.</a:t>
            </a:r>
          </a:p>
        </p:txBody>
      </p:sp>
      <p:sp>
        <p:nvSpPr>
          <p:cNvPr id="9" name="ZoneTexte 8">
            <a:extLst>
              <a:ext uri="{FF2B5EF4-FFF2-40B4-BE49-F238E27FC236}">
                <a16:creationId xmlns:a16="http://schemas.microsoft.com/office/drawing/2014/main" id="{B6A167ED-32CF-449D-9948-95C1E43AE53A}"/>
              </a:ext>
            </a:extLst>
          </p:cNvPr>
          <p:cNvSpPr txBox="1"/>
          <p:nvPr/>
        </p:nvSpPr>
        <p:spPr>
          <a:xfrm>
            <a:off x="4949366" y="3984988"/>
            <a:ext cx="5665509" cy="307777"/>
          </a:xfrm>
          <a:prstGeom prst="rect">
            <a:avLst/>
          </a:prstGeom>
          <a:noFill/>
        </p:spPr>
        <p:txBody>
          <a:bodyPr wrap="square" rtlCol="0">
            <a:spAutoFit/>
          </a:bodyPr>
          <a:lstStyle/>
          <a:p>
            <a:r>
              <a:rPr lang="fr-FR" sz="1400" dirty="0">
                <a:solidFill>
                  <a:srgbClr val="047884"/>
                </a:solidFill>
                <a:latin typeface="Montserrat Alternates"/>
              </a:rPr>
              <a:t>Davantage le cas des femmes et des plus âgés</a:t>
            </a:r>
          </a:p>
        </p:txBody>
      </p:sp>
      <p:sp>
        <p:nvSpPr>
          <p:cNvPr id="10" name="ZoneTexte 9">
            <a:extLst>
              <a:ext uri="{FF2B5EF4-FFF2-40B4-BE49-F238E27FC236}">
                <a16:creationId xmlns:a16="http://schemas.microsoft.com/office/drawing/2014/main" id="{756FE132-445A-47D4-B653-5AAFC94123A0}"/>
              </a:ext>
            </a:extLst>
          </p:cNvPr>
          <p:cNvSpPr txBox="1"/>
          <p:nvPr/>
        </p:nvSpPr>
        <p:spPr>
          <a:xfrm>
            <a:off x="2662903" y="3301033"/>
            <a:ext cx="5665509" cy="307777"/>
          </a:xfrm>
          <a:prstGeom prst="rect">
            <a:avLst/>
          </a:prstGeom>
          <a:noFill/>
        </p:spPr>
        <p:txBody>
          <a:bodyPr wrap="square" rtlCol="0">
            <a:spAutoFit/>
          </a:bodyPr>
          <a:lstStyle/>
          <a:p>
            <a:r>
              <a:rPr lang="fr-FR" sz="1400" dirty="0">
                <a:solidFill>
                  <a:srgbClr val="047884"/>
                </a:solidFill>
                <a:latin typeface="Montserrat Alternates"/>
              </a:rPr>
              <a:t>Davantage le cas des hommes</a:t>
            </a:r>
          </a:p>
        </p:txBody>
      </p:sp>
      <p:cxnSp>
        <p:nvCxnSpPr>
          <p:cNvPr id="5" name="Connecteur droit avec flèche 4">
            <a:extLst>
              <a:ext uri="{FF2B5EF4-FFF2-40B4-BE49-F238E27FC236}">
                <a16:creationId xmlns:a16="http://schemas.microsoft.com/office/drawing/2014/main" id="{60643970-C02E-4075-A294-2B8B3E1839B2}"/>
              </a:ext>
            </a:extLst>
          </p:cNvPr>
          <p:cNvCxnSpPr/>
          <p:nvPr/>
        </p:nvCxnSpPr>
        <p:spPr>
          <a:xfrm>
            <a:off x="2466975" y="2306498"/>
            <a:ext cx="493041" cy="0"/>
          </a:xfrm>
          <a:prstGeom prst="straightConnector1">
            <a:avLst/>
          </a:prstGeom>
          <a:ln>
            <a:solidFill>
              <a:srgbClr val="04788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D8AC75B0-ACCE-40B4-891F-62C7ACEBCDAE}"/>
              </a:ext>
            </a:extLst>
          </p:cNvPr>
          <p:cNvCxnSpPr/>
          <p:nvPr/>
        </p:nvCxnSpPr>
        <p:spPr>
          <a:xfrm flipV="1">
            <a:off x="2978870" y="3626965"/>
            <a:ext cx="0" cy="1678205"/>
          </a:xfrm>
          <a:prstGeom prst="straightConnector1">
            <a:avLst/>
          </a:prstGeom>
          <a:ln>
            <a:solidFill>
              <a:srgbClr val="04788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846BC6E1-19E9-45F4-8B15-4B99A29F8938}"/>
              </a:ext>
            </a:extLst>
          </p:cNvPr>
          <p:cNvCxnSpPr/>
          <p:nvPr/>
        </p:nvCxnSpPr>
        <p:spPr>
          <a:xfrm>
            <a:off x="4456325" y="4138877"/>
            <a:ext cx="493041" cy="0"/>
          </a:xfrm>
          <a:prstGeom prst="straightConnector1">
            <a:avLst/>
          </a:prstGeom>
          <a:ln>
            <a:solidFill>
              <a:srgbClr val="04788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195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BFF2AEF-C445-8C49-93E4-0843B135AD5F}"/>
              </a:ext>
            </a:extLst>
          </p:cNvPr>
          <p:cNvSpPr txBox="1"/>
          <p:nvPr/>
        </p:nvSpPr>
        <p:spPr>
          <a:xfrm>
            <a:off x="375281" y="131074"/>
            <a:ext cx="11188790" cy="1026458"/>
          </a:xfrm>
          <a:prstGeom prst="rect">
            <a:avLst/>
          </a:prstGeom>
          <a:noFill/>
        </p:spPr>
        <p:txBody>
          <a:bodyPr wrap="square" rtlCol="0">
            <a:noAutofit/>
          </a:bodyPr>
          <a:lstStyle/>
          <a:p>
            <a:r>
              <a:rPr lang="fr-FR" sz="4500" b="1" dirty="0">
                <a:solidFill>
                  <a:srgbClr val="97BF1E"/>
                </a:solidFill>
                <a:latin typeface="Montserrat Alternates" pitchFamily="2" charset="77"/>
              </a:rPr>
              <a:t>5. Connaissance du financement du service</a:t>
            </a:r>
          </a:p>
        </p:txBody>
      </p:sp>
      <p:sp>
        <p:nvSpPr>
          <p:cNvPr id="9" name="ZoneTexte 8">
            <a:extLst>
              <a:ext uri="{FF2B5EF4-FFF2-40B4-BE49-F238E27FC236}">
                <a16:creationId xmlns:a16="http://schemas.microsoft.com/office/drawing/2014/main" id="{4C3491EE-D2E7-4A5D-B3A5-9E00335276CE}"/>
              </a:ext>
            </a:extLst>
          </p:cNvPr>
          <p:cNvSpPr txBox="1"/>
          <p:nvPr/>
        </p:nvSpPr>
        <p:spPr>
          <a:xfrm>
            <a:off x="98041" y="1582603"/>
            <a:ext cx="4227001" cy="4391531"/>
          </a:xfrm>
          <a:prstGeom prst="rect">
            <a:avLst/>
          </a:prstGeom>
          <a:noFill/>
        </p:spPr>
        <p:txBody>
          <a:bodyPr wrap="square" rtlCol="0">
            <a:noAutofit/>
          </a:bodyPr>
          <a:lstStyle/>
          <a:p>
            <a:pPr marL="342900" indent="-342900">
              <a:spcBef>
                <a:spcPts val="600"/>
              </a:spcBef>
              <a:buFont typeface="Arial" panose="020B0604020202020204" pitchFamily="34" charset="0"/>
              <a:buChar char="•"/>
            </a:pPr>
            <a:r>
              <a:rPr lang="fr-FR" sz="1600" b="1" dirty="0">
                <a:solidFill>
                  <a:srgbClr val="047884"/>
                </a:solidFill>
                <a:latin typeface="Montserrat Alternates Medium" pitchFamily="2" charset="77"/>
              </a:rPr>
              <a:t>87% des répondants savent qu’ils payent un impôt</a:t>
            </a:r>
            <a:r>
              <a:rPr lang="fr-FR" sz="1600" dirty="0">
                <a:latin typeface="Montserrat Alternates Medium" pitchFamily="2" charset="77"/>
              </a:rPr>
              <a:t> pour financer la collecte et le traitement des déchets</a:t>
            </a:r>
          </a:p>
          <a:p>
            <a:pPr marL="342900" indent="-342900">
              <a:spcBef>
                <a:spcPts val="600"/>
              </a:spcBef>
              <a:buFont typeface="Arial" panose="020B0604020202020204" pitchFamily="34" charset="0"/>
              <a:buChar char="•"/>
            </a:pPr>
            <a:endParaRPr lang="fr-FR" sz="1600" b="1" dirty="0">
              <a:solidFill>
                <a:srgbClr val="047884"/>
              </a:solidFill>
              <a:latin typeface="Montserrat Alternates Medium" pitchFamily="2" charset="77"/>
            </a:endParaRPr>
          </a:p>
          <a:p>
            <a:pPr marL="342900" indent="-342900">
              <a:spcBef>
                <a:spcPts val="600"/>
              </a:spcBef>
              <a:buFont typeface="Arial" panose="020B0604020202020204" pitchFamily="34" charset="0"/>
              <a:buChar char="•"/>
            </a:pPr>
            <a:r>
              <a:rPr lang="fr-FR" sz="1600" b="1" dirty="0">
                <a:solidFill>
                  <a:srgbClr val="047884"/>
                </a:solidFill>
                <a:latin typeface="Montserrat Alternates Medium" pitchFamily="2" charset="77"/>
              </a:rPr>
              <a:t>Seuls 24% des répondants donnent la bonne réponse </a:t>
            </a:r>
            <a:r>
              <a:rPr lang="fr-FR" sz="1600" dirty="0">
                <a:latin typeface="Montserrat Alternates Medium" pitchFamily="2" charset="77"/>
              </a:rPr>
              <a:t>sur la façon dont est calculé cet impôt. </a:t>
            </a:r>
          </a:p>
          <a:p>
            <a:pPr marL="342900" indent="-342900">
              <a:spcBef>
                <a:spcPts val="600"/>
              </a:spcBef>
              <a:buFont typeface="Arial" panose="020B0604020202020204" pitchFamily="34" charset="0"/>
              <a:buChar char="•"/>
            </a:pPr>
            <a:r>
              <a:rPr lang="fr-FR" sz="1600" dirty="0">
                <a:latin typeface="Montserrat Alternates Medium" pitchFamily="2" charset="77"/>
              </a:rPr>
              <a:t>57% pensent que ce montant est calculé sur le nombre de personnes qui vivent dans le foyer.</a:t>
            </a:r>
          </a:p>
          <a:p>
            <a:pPr>
              <a:spcBef>
                <a:spcPts val="600"/>
              </a:spcBef>
            </a:pPr>
            <a:endParaRPr lang="fr-FR" sz="1600" dirty="0">
              <a:latin typeface="Montserrat Alternates Medium" pitchFamily="2" charset="77"/>
            </a:endParaRPr>
          </a:p>
          <a:p>
            <a:pPr marL="342900" indent="-342900">
              <a:spcBef>
                <a:spcPts val="600"/>
              </a:spcBef>
              <a:buFont typeface="Arial" panose="020B0604020202020204" pitchFamily="34" charset="0"/>
              <a:buChar char="•"/>
            </a:pPr>
            <a:r>
              <a:rPr lang="fr-FR" sz="1600" b="1" dirty="0">
                <a:solidFill>
                  <a:srgbClr val="047884"/>
                </a:solidFill>
                <a:latin typeface="Montserrat Alternates Medium" pitchFamily="2" charset="77"/>
              </a:rPr>
              <a:t>61% déclarent ne pas connaître </a:t>
            </a:r>
            <a:r>
              <a:rPr lang="fr-FR" sz="1600" b="1" u="sng" dirty="0">
                <a:solidFill>
                  <a:srgbClr val="047884"/>
                </a:solidFill>
                <a:latin typeface="Montserrat Alternates Medium" pitchFamily="2" charset="77"/>
              </a:rPr>
              <a:t>le montant </a:t>
            </a:r>
            <a:r>
              <a:rPr lang="fr-FR" sz="1600" b="1" dirty="0">
                <a:solidFill>
                  <a:srgbClr val="047884"/>
                </a:solidFill>
                <a:latin typeface="Montserrat Alternates Medium" pitchFamily="2" charset="77"/>
              </a:rPr>
              <a:t>de la TEOM</a:t>
            </a:r>
            <a:r>
              <a:rPr lang="fr-FR" sz="1600" dirty="0">
                <a:latin typeface="Montserrat Alternates Medium" pitchFamily="2" charset="77"/>
              </a:rPr>
              <a:t>.</a:t>
            </a:r>
          </a:p>
          <a:p>
            <a:pPr marL="342900" indent="-342900">
              <a:spcBef>
                <a:spcPts val="600"/>
              </a:spcBef>
              <a:buFont typeface="Arial" panose="020B0604020202020204" pitchFamily="34" charset="0"/>
              <a:buChar char="•"/>
            </a:pPr>
            <a:r>
              <a:rPr lang="fr-FR" sz="1600" dirty="0">
                <a:latin typeface="Montserrat Alternates Medium" pitchFamily="2" charset="77"/>
              </a:rPr>
              <a:t>Forte corrélation positive entre l’âge et la connaissance du montant de la TEOM : </a:t>
            </a:r>
            <a:r>
              <a:rPr lang="fr-FR" sz="1600" b="1" dirty="0">
                <a:latin typeface="Montserrat Alternates Medium" pitchFamily="2" charset="77"/>
              </a:rPr>
              <a:t>plus on avance en âge mieux on déclare la connaître</a:t>
            </a:r>
            <a:r>
              <a:rPr lang="fr-FR" sz="1600" dirty="0">
                <a:latin typeface="Montserrat Alternates Medium" pitchFamily="2" charset="77"/>
              </a:rPr>
              <a:t>.</a:t>
            </a:r>
          </a:p>
          <a:p>
            <a:pPr marL="342900" indent="-342900">
              <a:spcBef>
                <a:spcPts val="600"/>
              </a:spcBef>
              <a:buFont typeface="Arial" panose="020B0604020202020204" pitchFamily="34" charset="0"/>
              <a:buChar char="•"/>
            </a:pPr>
            <a:endParaRPr lang="fr-FR" sz="1600" dirty="0">
              <a:latin typeface="Montserrat Alternates Medium" pitchFamily="2" charset="77"/>
            </a:endParaRPr>
          </a:p>
          <a:p>
            <a:pPr>
              <a:spcBef>
                <a:spcPts val="600"/>
              </a:spcBef>
            </a:pPr>
            <a:endParaRPr lang="fr-FR" sz="1600" dirty="0">
              <a:latin typeface="Montserrat Alternates Medium" pitchFamily="2" charset="77"/>
            </a:endParaRPr>
          </a:p>
        </p:txBody>
      </p:sp>
      <p:pic>
        <p:nvPicPr>
          <p:cNvPr id="5" name="Image 4">
            <a:extLst>
              <a:ext uri="{FF2B5EF4-FFF2-40B4-BE49-F238E27FC236}">
                <a16:creationId xmlns:a16="http://schemas.microsoft.com/office/drawing/2014/main" id="{3B3C84B8-F33A-41BC-8926-B7025D73C64B}"/>
              </a:ext>
            </a:extLst>
          </p:cNvPr>
          <p:cNvPicPr>
            <a:picLocks noChangeAspect="1"/>
          </p:cNvPicPr>
          <p:nvPr/>
        </p:nvPicPr>
        <p:blipFill>
          <a:blip r:embed="rId2"/>
          <a:stretch>
            <a:fillRect/>
          </a:stretch>
        </p:blipFill>
        <p:spPr>
          <a:xfrm>
            <a:off x="4451546" y="2103587"/>
            <a:ext cx="7274936" cy="4176733"/>
          </a:xfrm>
          <a:prstGeom prst="rect">
            <a:avLst/>
          </a:prstGeom>
        </p:spPr>
      </p:pic>
      <p:sp>
        <p:nvSpPr>
          <p:cNvPr id="2" name="Rectangle 1">
            <a:extLst>
              <a:ext uri="{FF2B5EF4-FFF2-40B4-BE49-F238E27FC236}">
                <a16:creationId xmlns:a16="http://schemas.microsoft.com/office/drawing/2014/main" id="{C7B7E3D4-CA57-4B39-9220-7C51784B3BE4}"/>
              </a:ext>
            </a:extLst>
          </p:cNvPr>
          <p:cNvSpPr/>
          <p:nvPr/>
        </p:nvSpPr>
        <p:spPr>
          <a:xfrm>
            <a:off x="6875153" y="2477386"/>
            <a:ext cx="1928603" cy="3779421"/>
          </a:xfrm>
          <a:prstGeom prst="rect">
            <a:avLst/>
          </a:prstGeom>
          <a:noFill/>
          <a:ln w="19050">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03812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BFF2AEF-C445-8C49-93E4-0843B135AD5F}"/>
              </a:ext>
            </a:extLst>
          </p:cNvPr>
          <p:cNvSpPr txBox="1"/>
          <p:nvPr/>
        </p:nvSpPr>
        <p:spPr>
          <a:xfrm>
            <a:off x="645247" y="233027"/>
            <a:ext cx="10131610" cy="1026458"/>
          </a:xfrm>
          <a:prstGeom prst="rect">
            <a:avLst/>
          </a:prstGeom>
          <a:noFill/>
        </p:spPr>
        <p:txBody>
          <a:bodyPr wrap="square" rtlCol="0">
            <a:noAutofit/>
          </a:bodyPr>
          <a:lstStyle/>
          <a:p>
            <a:r>
              <a:rPr lang="fr-FR" sz="4500" b="1" dirty="0">
                <a:solidFill>
                  <a:srgbClr val="97BF1E"/>
                </a:solidFill>
                <a:latin typeface="Montserrat Alternates" pitchFamily="2" charset="77"/>
              </a:rPr>
              <a:t>6. </a:t>
            </a:r>
            <a:r>
              <a:rPr lang="fr-FR" sz="4500" b="1" dirty="0">
                <a:solidFill>
                  <a:srgbClr val="97BF1E"/>
                </a:solidFill>
                <a:latin typeface="Montserrat Alternates" pitchFamily="2" charset="77"/>
              </a:rPr>
              <a:t>Perceptions</a:t>
            </a:r>
            <a:r>
              <a:rPr lang="fr-FR" sz="2400" b="1" dirty="0">
                <a:solidFill>
                  <a:srgbClr val="97BF1E"/>
                </a:solidFill>
                <a:latin typeface="Montserrat Alternates" pitchFamily="2" charset="77"/>
              </a:rPr>
              <a:t> </a:t>
            </a:r>
            <a:r>
              <a:rPr lang="fr-FR" sz="4500" b="1" dirty="0">
                <a:solidFill>
                  <a:srgbClr val="97BF1E"/>
                </a:solidFill>
                <a:latin typeface="Montserrat Alternates" pitchFamily="2" charset="77"/>
              </a:rPr>
              <a:t>du coût du service</a:t>
            </a:r>
          </a:p>
        </p:txBody>
      </p:sp>
      <p:sp>
        <p:nvSpPr>
          <p:cNvPr id="9" name="ZoneTexte 8">
            <a:extLst>
              <a:ext uri="{FF2B5EF4-FFF2-40B4-BE49-F238E27FC236}">
                <a16:creationId xmlns:a16="http://schemas.microsoft.com/office/drawing/2014/main" id="{4C3491EE-D2E7-4A5D-B3A5-9E00335276CE}"/>
              </a:ext>
            </a:extLst>
          </p:cNvPr>
          <p:cNvSpPr txBox="1"/>
          <p:nvPr/>
        </p:nvSpPr>
        <p:spPr>
          <a:xfrm>
            <a:off x="482593" y="4560072"/>
            <a:ext cx="5201770" cy="1963275"/>
          </a:xfrm>
          <a:prstGeom prst="rect">
            <a:avLst/>
          </a:prstGeom>
          <a:noFill/>
        </p:spPr>
        <p:txBody>
          <a:bodyPr wrap="square" rtlCol="0">
            <a:noAutofit/>
          </a:bodyPr>
          <a:lstStyle/>
          <a:p>
            <a:pPr marL="285750" indent="-285750">
              <a:buFont typeface="Arial" panose="020B0604020202020204" pitchFamily="34" charset="0"/>
              <a:buChar char="•"/>
            </a:pPr>
            <a:r>
              <a:rPr lang="fr-FR" sz="1600" dirty="0">
                <a:latin typeface="Montserrat Alternates Medium" pitchFamily="2" charset="77"/>
              </a:rPr>
              <a:t>Son montant est estimé </a:t>
            </a:r>
            <a:r>
              <a:rPr lang="fr-FR" sz="1600" b="1" dirty="0">
                <a:solidFill>
                  <a:srgbClr val="047884"/>
                </a:solidFill>
                <a:latin typeface="Montserrat Alternates Medium" pitchFamily="2" charset="77"/>
              </a:rPr>
              <a:t>trop élevé pour 19%</a:t>
            </a:r>
            <a:r>
              <a:rPr lang="fr-FR" sz="1600" dirty="0">
                <a:solidFill>
                  <a:srgbClr val="3C3F41"/>
                </a:solidFill>
                <a:latin typeface="Montserrat Alternates Medium" pitchFamily="2" charset="77"/>
              </a:rPr>
              <a:t> </a:t>
            </a:r>
            <a:r>
              <a:rPr lang="fr-FR" sz="1600" dirty="0">
                <a:latin typeface="Montserrat Alternates Medium" pitchFamily="2" charset="77"/>
              </a:rPr>
              <a:t>des</a:t>
            </a:r>
            <a:r>
              <a:rPr lang="fr-FR" sz="1600" dirty="0">
                <a:solidFill>
                  <a:srgbClr val="3C3F41"/>
                </a:solidFill>
                <a:latin typeface="Montserrat Alternates Medium" pitchFamily="2" charset="77"/>
              </a:rPr>
              <a:t> </a:t>
            </a:r>
            <a:r>
              <a:rPr lang="fr-FR" sz="1600" dirty="0">
                <a:latin typeface="Montserrat Alternates Medium" pitchFamily="2" charset="77"/>
              </a:rPr>
              <a:t>répondants et à son juste prix pour 18%. </a:t>
            </a:r>
          </a:p>
          <a:p>
            <a:pPr marL="285750" indent="-285750">
              <a:buFont typeface="Arial" panose="020B0604020202020204" pitchFamily="34" charset="0"/>
              <a:buChar char="•"/>
            </a:pPr>
            <a:r>
              <a:rPr lang="fr-FR" sz="1600" dirty="0">
                <a:latin typeface="Montserrat Alternates Medium" pitchFamily="2" charset="77"/>
              </a:rPr>
              <a:t>Le grande majorité ne sait pas quoi en penser et </a:t>
            </a:r>
            <a:r>
              <a:rPr lang="fr-FR" sz="1600" b="1" dirty="0">
                <a:solidFill>
                  <a:srgbClr val="047884"/>
                </a:solidFill>
                <a:latin typeface="Montserrat Alternates Medium" pitchFamily="2" charset="77"/>
              </a:rPr>
              <a:t>préfère s’abstenir de se prononcer</a:t>
            </a:r>
            <a:r>
              <a:rPr lang="fr-FR" sz="1600" dirty="0">
                <a:solidFill>
                  <a:srgbClr val="3C3F41"/>
                </a:solidFill>
                <a:latin typeface="Montserrat Alternates Medium" pitchFamily="2" charset="77"/>
              </a:rPr>
              <a:t>.</a:t>
            </a:r>
          </a:p>
          <a:p>
            <a:pPr marL="285750" indent="-285750">
              <a:buFont typeface="Arial" panose="020B0604020202020204" pitchFamily="34" charset="0"/>
              <a:buChar char="•"/>
            </a:pPr>
            <a:r>
              <a:rPr lang="fr-FR" sz="1600" dirty="0"/>
              <a:t>Les femmes se prononcent moins et les hommes davantage sur le fait que c’est trop cher !</a:t>
            </a:r>
          </a:p>
          <a:p>
            <a:pPr marL="285750" indent="-285750">
              <a:buFont typeface="Arial" panose="020B0604020202020204" pitchFamily="34" charset="0"/>
              <a:buChar char="•"/>
            </a:pPr>
            <a:r>
              <a:rPr lang="fr-FR" sz="1600" dirty="0"/>
              <a:t>Plus on est âgé plus on a un avis sur la question !</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endParaRPr lang="fr-FR" sz="1600" dirty="0">
              <a:solidFill>
                <a:srgbClr val="3C3F41"/>
              </a:solidFill>
              <a:latin typeface="Montserrat Alternates Medium" pitchFamily="2" charset="77"/>
            </a:endParaRPr>
          </a:p>
          <a:p>
            <a:pPr marL="342900" indent="-342900">
              <a:buFont typeface="Arial" panose="020B0604020202020204" pitchFamily="34" charset="0"/>
              <a:buChar char="•"/>
            </a:pPr>
            <a:endParaRPr lang="fr-FR" sz="1600" dirty="0">
              <a:solidFill>
                <a:srgbClr val="3C3F41"/>
              </a:solidFill>
              <a:latin typeface="Montserrat Alternates Medium" pitchFamily="2" charset="77"/>
            </a:endParaRPr>
          </a:p>
          <a:p>
            <a:pPr marL="342900" indent="-342900">
              <a:buFont typeface="Arial" panose="020B0604020202020204" pitchFamily="34" charset="0"/>
              <a:buChar char="•"/>
            </a:pPr>
            <a:endParaRPr lang="fr-FR" sz="1600" dirty="0">
              <a:solidFill>
                <a:srgbClr val="3C3F41"/>
              </a:solidFill>
              <a:latin typeface="Montserrat Alternates Medium" pitchFamily="2" charset="77"/>
            </a:endParaRPr>
          </a:p>
          <a:p>
            <a:pPr marL="342900" indent="-342900">
              <a:buFont typeface="Arial" panose="020B0604020202020204" pitchFamily="34" charset="0"/>
              <a:buChar char="•"/>
            </a:pPr>
            <a:endParaRPr lang="fr-FR" sz="1600" dirty="0">
              <a:solidFill>
                <a:srgbClr val="3C3F41"/>
              </a:solidFill>
              <a:latin typeface="Montserrat Alternates Medium" pitchFamily="2" charset="77"/>
            </a:endParaRPr>
          </a:p>
          <a:p>
            <a:pPr marL="342900" indent="-342900">
              <a:buFont typeface="Arial" panose="020B0604020202020204" pitchFamily="34" charset="0"/>
              <a:buChar char="•"/>
            </a:pPr>
            <a:endParaRPr lang="fr-FR" sz="1600" dirty="0">
              <a:solidFill>
                <a:srgbClr val="3C3F41"/>
              </a:solidFill>
              <a:latin typeface="Montserrat Alternates Medium" pitchFamily="2" charset="77"/>
            </a:endParaRPr>
          </a:p>
          <a:p>
            <a:pPr marL="342900" indent="-342900">
              <a:buFont typeface="Arial" panose="020B0604020202020204" pitchFamily="34" charset="0"/>
              <a:buChar char="•"/>
            </a:pPr>
            <a:endParaRPr lang="fr-FR" sz="1600" dirty="0">
              <a:solidFill>
                <a:srgbClr val="3C3F41"/>
              </a:solidFill>
              <a:latin typeface="Montserrat Alternates Medium" pitchFamily="2" charset="77"/>
            </a:endParaRPr>
          </a:p>
          <a:p>
            <a:pPr marL="342900" indent="-342900">
              <a:buFont typeface="Arial" panose="020B0604020202020204" pitchFamily="34" charset="0"/>
              <a:buChar char="•"/>
            </a:pPr>
            <a:endParaRPr lang="fr-FR" sz="1600" dirty="0">
              <a:solidFill>
                <a:srgbClr val="3C3F41"/>
              </a:solidFill>
              <a:latin typeface="Montserrat Alternates Medium" pitchFamily="2" charset="77"/>
            </a:endParaRPr>
          </a:p>
          <a:p>
            <a:endParaRPr lang="fr-FR" sz="1600" dirty="0">
              <a:solidFill>
                <a:srgbClr val="3C3F41"/>
              </a:solidFill>
              <a:latin typeface="Montserrat Alternates Medium" pitchFamily="2" charset="77"/>
            </a:endParaRPr>
          </a:p>
          <a:p>
            <a:endParaRPr lang="fr-FR" sz="1600" dirty="0">
              <a:solidFill>
                <a:srgbClr val="3C3F41"/>
              </a:solidFill>
              <a:latin typeface="Montserrat Alternates Medium" pitchFamily="2" charset="77"/>
            </a:endParaRPr>
          </a:p>
        </p:txBody>
      </p:sp>
      <p:pic>
        <p:nvPicPr>
          <p:cNvPr id="3" name="Image 2">
            <a:extLst>
              <a:ext uri="{FF2B5EF4-FFF2-40B4-BE49-F238E27FC236}">
                <a16:creationId xmlns:a16="http://schemas.microsoft.com/office/drawing/2014/main" id="{905D96A1-C084-4FCB-B4D7-A540B78030A7}"/>
              </a:ext>
            </a:extLst>
          </p:cNvPr>
          <p:cNvPicPr>
            <a:picLocks noChangeAspect="1"/>
          </p:cNvPicPr>
          <p:nvPr/>
        </p:nvPicPr>
        <p:blipFill>
          <a:blip r:embed="rId2"/>
          <a:stretch>
            <a:fillRect/>
          </a:stretch>
        </p:blipFill>
        <p:spPr>
          <a:xfrm>
            <a:off x="6475728" y="1630365"/>
            <a:ext cx="5024019" cy="2802217"/>
          </a:xfrm>
          <a:prstGeom prst="rect">
            <a:avLst/>
          </a:prstGeom>
        </p:spPr>
      </p:pic>
      <p:pic>
        <p:nvPicPr>
          <p:cNvPr id="2" name="Image 1">
            <a:extLst>
              <a:ext uri="{FF2B5EF4-FFF2-40B4-BE49-F238E27FC236}">
                <a16:creationId xmlns:a16="http://schemas.microsoft.com/office/drawing/2014/main" id="{3BEB6EEE-3768-4DAE-8A50-C99A1934091E}"/>
              </a:ext>
            </a:extLst>
          </p:cNvPr>
          <p:cNvPicPr>
            <a:picLocks noChangeAspect="1"/>
          </p:cNvPicPr>
          <p:nvPr/>
        </p:nvPicPr>
        <p:blipFill>
          <a:blip r:embed="rId3"/>
          <a:stretch>
            <a:fillRect/>
          </a:stretch>
        </p:blipFill>
        <p:spPr>
          <a:xfrm>
            <a:off x="202880" y="1259485"/>
            <a:ext cx="5726645" cy="3244130"/>
          </a:xfrm>
          <a:prstGeom prst="rect">
            <a:avLst/>
          </a:prstGeom>
        </p:spPr>
      </p:pic>
      <p:sp>
        <p:nvSpPr>
          <p:cNvPr id="4" name="Rectangle 3">
            <a:extLst>
              <a:ext uri="{FF2B5EF4-FFF2-40B4-BE49-F238E27FC236}">
                <a16:creationId xmlns:a16="http://schemas.microsoft.com/office/drawing/2014/main" id="{3A57F951-D096-4519-810F-677D5FEA5451}"/>
              </a:ext>
            </a:extLst>
          </p:cNvPr>
          <p:cNvSpPr/>
          <p:nvPr/>
        </p:nvSpPr>
        <p:spPr>
          <a:xfrm>
            <a:off x="6685388" y="4837186"/>
            <a:ext cx="5024019" cy="923330"/>
          </a:xfrm>
          <a:prstGeom prst="rect">
            <a:avLst/>
          </a:prstGeom>
        </p:spPr>
        <p:txBody>
          <a:bodyPr wrap="square">
            <a:spAutoFit/>
          </a:bodyPr>
          <a:lstStyle/>
          <a:p>
            <a:r>
              <a:rPr lang="fr-FR" dirty="0">
                <a:solidFill>
                  <a:srgbClr val="3C3F41"/>
                </a:solidFill>
                <a:latin typeface="Montserrat Alternates Medium" pitchFamily="2" charset="77"/>
              </a:rPr>
              <a:t>66% des répondants qui </a:t>
            </a:r>
            <a:r>
              <a:rPr lang="fr-FR" b="1" dirty="0">
                <a:solidFill>
                  <a:srgbClr val="047884"/>
                </a:solidFill>
                <a:latin typeface="Montserrat Alternates Medium" pitchFamily="2" charset="77"/>
              </a:rPr>
              <a:t>déclarent connaître son montant (21% des répondants)</a:t>
            </a:r>
            <a:r>
              <a:rPr lang="fr-FR" b="1" dirty="0">
                <a:latin typeface="Montserrat Alternates Medium" pitchFamily="2" charset="77"/>
              </a:rPr>
              <a:t>,</a:t>
            </a:r>
            <a:r>
              <a:rPr lang="fr-FR" b="1" dirty="0">
                <a:solidFill>
                  <a:srgbClr val="047884"/>
                </a:solidFill>
                <a:latin typeface="Montserrat Alternates Medium" pitchFamily="2" charset="77"/>
              </a:rPr>
              <a:t> </a:t>
            </a:r>
            <a:r>
              <a:rPr lang="fr-FR" dirty="0">
                <a:solidFill>
                  <a:srgbClr val="3C3F41"/>
                </a:solidFill>
                <a:latin typeface="Montserrat Alternates Medium" pitchFamily="2" charset="77"/>
              </a:rPr>
              <a:t>l’estiment entre 100€ et 300€ annuel.</a:t>
            </a:r>
          </a:p>
        </p:txBody>
      </p:sp>
      <p:sp>
        <p:nvSpPr>
          <p:cNvPr id="5" name="Rectangle 4">
            <a:extLst>
              <a:ext uri="{FF2B5EF4-FFF2-40B4-BE49-F238E27FC236}">
                <a16:creationId xmlns:a16="http://schemas.microsoft.com/office/drawing/2014/main" id="{23FD3F59-2164-4C1D-BB4E-02E63DEB4CD8}"/>
              </a:ext>
            </a:extLst>
          </p:cNvPr>
          <p:cNvSpPr/>
          <p:nvPr/>
        </p:nvSpPr>
        <p:spPr>
          <a:xfrm>
            <a:off x="4421171" y="1395167"/>
            <a:ext cx="1263192" cy="3037415"/>
          </a:xfrm>
          <a:prstGeom prst="rect">
            <a:avLst/>
          </a:prstGeom>
          <a:noFill/>
          <a:ln w="19050">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685389" y="6009586"/>
            <a:ext cx="5024018" cy="646331"/>
          </a:xfrm>
          <a:prstGeom prst="rect">
            <a:avLst/>
          </a:prstGeom>
          <a:noFill/>
        </p:spPr>
        <p:txBody>
          <a:bodyPr wrap="square" rtlCol="0">
            <a:spAutoFit/>
          </a:bodyPr>
          <a:lstStyle/>
          <a:p>
            <a:r>
              <a:rPr lang="fr-FR" sz="1200" dirty="0">
                <a:latin typeface="Montserrat Alternates" panose="00000500000000000000" pitchFamily="2" charset="0"/>
              </a:rPr>
              <a:t>En 2019 :</a:t>
            </a:r>
          </a:p>
          <a:p>
            <a:r>
              <a:rPr lang="fr-FR" sz="1200" dirty="0" err="1">
                <a:latin typeface="Montserrat Alternates" panose="00000500000000000000" pitchFamily="2" charset="0"/>
              </a:rPr>
              <a:t>Teom</a:t>
            </a:r>
            <a:r>
              <a:rPr lang="fr-FR" sz="1200" dirty="0">
                <a:latin typeface="Montserrat Alternates" panose="00000500000000000000" pitchFamily="2" charset="0"/>
              </a:rPr>
              <a:t> moyenne pour un appartement = 121 €</a:t>
            </a:r>
          </a:p>
          <a:p>
            <a:r>
              <a:rPr lang="fr-FR" sz="1200" dirty="0" err="1">
                <a:latin typeface="Montserrat Alternates" panose="00000500000000000000" pitchFamily="2" charset="0"/>
              </a:rPr>
              <a:t>Teom</a:t>
            </a:r>
            <a:r>
              <a:rPr lang="fr-FR" sz="1200" dirty="0">
                <a:latin typeface="Montserrat Alternates" panose="00000500000000000000" pitchFamily="2" charset="0"/>
              </a:rPr>
              <a:t> moyenne pou une maison = 205 €</a:t>
            </a:r>
          </a:p>
        </p:txBody>
      </p:sp>
    </p:spTree>
    <p:extLst>
      <p:ext uri="{BB962C8B-B14F-4D97-AF65-F5344CB8AC3E}">
        <p14:creationId xmlns:p14="http://schemas.microsoft.com/office/powerpoint/2010/main" val="4075624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8D4E656-9FF0-1D46-A967-5491E0A34C37}"/>
              </a:ext>
            </a:extLst>
          </p:cNvPr>
          <p:cNvPicPr>
            <a:picLocks noChangeAspect="1"/>
          </p:cNvPicPr>
          <p:nvPr/>
        </p:nvPicPr>
        <p:blipFill>
          <a:blip r:embed="rId2"/>
          <a:stretch>
            <a:fillRect/>
          </a:stretch>
        </p:blipFill>
        <p:spPr>
          <a:xfrm>
            <a:off x="10113975" y="5215466"/>
            <a:ext cx="1595432" cy="1510119"/>
          </a:xfrm>
          <a:prstGeom prst="rect">
            <a:avLst/>
          </a:prstGeom>
        </p:spPr>
      </p:pic>
      <p:sp>
        <p:nvSpPr>
          <p:cNvPr id="7" name="ZoneTexte 6">
            <a:extLst>
              <a:ext uri="{FF2B5EF4-FFF2-40B4-BE49-F238E27FC236}">
                <a16:creationId xmlns:a16="http://schemas.microsoft.com/office/drawing/2014/main" id="{BBFF2AEF-C445-8C49-93E4-0843B135AD5F}"/>
              </a:ext>
            </a:extLst>
          </p:cNvPr>
          <p:cNvSpPr txBox="1"/>
          <p:nvPr/>
        </p:nvSpPr>
        <p:spPr>
          <a:xfrm>
            <a:off x="645247" y="242725"/>
            <a:ext cx="10131610" cy="1026458"/>
          </a:xfrm>
          <a:prstGeom prst="rect">
            <a:avLst/>
          </a:prstGeom>
          <a:noFill/>
        </p:spPr>
        <p:txBody>
          <a:bodyPr wrap="square" rtlCol="0">
            <a:noAutofit/>
          </a:bodyPr>
          <a:lstStyle/>
          <a:p>
            <a:r>
              <a:rPr lang="fr-FR" sz="4500" b="1" dirty="0">
                <a:solidFill>
                  <a:srgbClr val="97BF1E"/>
                </a:solidFill>
                <a:latin typeface="Montserrat Alternates" pitchFamily="2" charset="77"/>
              </a:rPr>
              <a:t>7. </a:t>
            </a:r>
            <a:r>
              <a:rPr lang="fr-FR" sz="3200" b="1" dirty="0">
                <a:solidFill>
                  <a:srgbClr val="97BF1E"/>
                </a:solidFill>
                <a:latin typeface="Montserrat Alternates" pitchFamily="2" charset="77"/>
              </a:rPr>
              <a:t>S’il fallait faire évoluer la tarification pour qu’elle devienne incitative…</a:t>
            </a:r>
          </a:p>
        </p:txBody>
      </p:sp>
      <p:pic>
        <p:nvPicPr>
          <p:cNvPr id="3" name="Image 2">
            <a:extLst>
              <a:ext uri="{FF2B5EF4-FFF2-40B4-BE49-F238E27FC236}">
                <a16:creationId xmlns:a16="http://schemas.microsoft.com/office/drawing/2014/main" id="{64E837D9-DD19-4174-8DBE-BD383A6023FC}"/>
              </a:ext>
            </a:extLst>
          </p:cNvPr>
          <p:cNvPicPr>
            <a:picLocks noChangeAspect="1"/>
          </p:cNvPicPr>
          <p:nvPr/>
        </p:nvPicPr>
        <p:blipFill rotWithShape="1">
          <a:blip r:embed="rId3"/>
          <a:srcRect t="13767"/>
          <a:stretch/>
        </p:blipFill>
        <p:spPr>
          <a:xfrm>
            <a:off x="3667345" y="1999733"/>
            <a:ext cx="8321040" cy="4615542"/>
          </a:xfrm>
          <a:prstGeom prst="rect">
            <a:avLst/>
          </a:prstGeom>
        </p:spPr>
      </p:pic>
      <p:pic>
        <p:nvPicPr>
          <p:cNvPr id="4" name="Image 3">
            <a:extLst>
              <a:ext uri="{FF2B5EF4-FFF2-40B4-BE49-F238E27FC236}">
                <a16:creationId xmlns:a16="http://schemas.microsoft.com/office/drawing/2014/main" id="{84616CB7-018F-48C1-9D10-389045C19F2A}"/>
              </a:ext>
            </a:extLst>
          </p:cNvPr>
          <p:cNvPicPr>
            <a:picLocks noChangeAspect="1"/>
          </p:cNvPicPr>
          <p:nvPr/>
        </p:nvPicPr>
        <p:blipFill>
          <a:blip r:embed="rId4"/>
          <a:stretch>
            <a:fillRect/>
          </a:stretch>
        </p:blipFill>
        <p:spPr>
          <a:xfrm>
            <a:off x="203615" y="2703720"/>
            <a:ext cx="3619719" cy="725280"/>
          </a:xfrm>
          <a:prstGeom prst="rect">
            <a:avLst/>
          </a:prstGeom>
        </p:spPr>
      </p:pic>
      <p:sp>
        <p:nvSpPr>
          <p:cNvPr id="2" name="ZoneTexte 1">
            <a:extLst>
              <a:ext uri="{FF2B5EF4-FFF2-40B4-BE49-F238E27FC236}">
                <a16:creationId xmlns:a16="http://schemas.microsoft.com/office/drawing/2014/main" id="{AEFAEB07-BECA-4A74-8809-C0CAD31666FB}"/>
              </a:ext>
            </a:extLst>
          </p:cNvPr>
          <p:cNvSpPr txBox="1"/>
          <p:nvPr/>
        </p:nvSpPr>
        <p:spPr>
          <a:xfrm>
            <a:off x="380433" y="3890262"/>
            <a:ext cx="3018567" cy="2646878"/>
          </a:xfrm>
          <a:prstGeom prst="rect">
            <a:avLst/>
          </a:prstGeom>
          <a:noFill/>
        </p:spPr>
        <p:txBody>
          <a:bodyPr wrap="square" rtlCol="0">
            <a:spAutoFit/>
          </a:bodyPr>
          <a:lstStyle/>
          <a:p>
            <a:r>
              <a:rPr lang="fr-FR" sz="2000" b="1" dirty="0">
                <a:solidFill>
                  <a:srgbClr val="047884"/>
                </a:solidFill>
                <a:latin typeface="Montserrat Alternates Medium" pitchFamily="2" charset="77"/>
              </a:rPr>
              <a:t>22% ne se prononcent pas.</a:t>
            </a:r>
          </a:p>
          <a:p>
            <a:endParaRPr lang="fr-FR" b="1" dirty="0">
              <a:solidFill>
                <a:srgbClr val="047884"/>
              </a:solidFill>
              <a:latin typeface="Montserrat Alternates Medium" pitchFamily="2" charset="77"/>
            </a:endParaRPr>
          </a:p>
          <a:p>
            <a:r>
              <a:rPr lang="fr-FR" dirty="0">
                <a:solidFill>
                  <a:srgbClr val="047884"/>
                </a:solidFill>
                <a:latin typeface="Montserrat Alternates Medium" pitchFamily="2" charset="77"/>
              </a:rPr>
              <a:t>Les incitations financières privilégiées :</a:t>
            </a:r>
          </a:p>
          <a:p>
            <a:pPr marL="285750" indent="-285750">
              <a:buFontTx/>
              <a:buChar char="-"/>
            </a:pPr>
            <a:r>
              <a:rPr lang="fr-FR" b="1" dirty="0">
                <a:solidFill>
                  <a:srgbClr val="047884"/>
                </a:solidFill>
                <a:latin typeface="Montserrat Alternates Medium" pitchFamily="2" charset="77"/>
              </a:rPr>
              <a:t>au poids de déchets produits</a:t>
            </a:r>
          </a:p>
          <a:p>
            <a:pPr marL="285750" indent="-285750">
              <a:buFontTx/>
              <a:buChar char="-"/>
            </a:pPr>
            <a:r>
              <a:rPr lang="fr-FR" b="1" dirty="0">
                <a:solidFill>
                  <a:srgbClr val="047884"/>
                </a:solidFill>
                <a:latin typeface="Montserrat Alternates Medium" pitchFamily="2" charset="77"/>
              </a:rPr>
              <a:t>à la qualité du tri réalisé</a:t>
            </a:r>
          </a:p>
        </p:txBody>
      </p:sp>
      <p:sp>
        <p:nvSpPr>
          <p:cNvPr id="5" name="Rectangle 4">
            <a:extLst>
              <a:ext uri="{FF2B5EF4-FFF2-40B4-BE49-F238E27FC236}">
                <a16:creationId xmlns:a16="http://schemas.microsoft.com/office/drawing/2014/main" id="{BE3E0C2A-D2C5-45C4-AC2B-60FD5D75DD51}"/>
              </a:ext>
            </a:extLst>
          </p:cNvPr>
          <p:cNvSpPr/>
          <p:nvPr/>
        </p:nvSpPr>
        <p:spPr>
          <a:xfrm>
            <a:off x="10885967" y="2868752"/>
            <a:ext cx="1091785" cy="2968522"/>
          </a:xfrm>
          <a:prstGeom prst="rect">
            <a:avLst/>
          </a:prstGeom>
          <a:noFill/>
          <a:ln w="19050">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75789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BFF2AEF-C445-8C49-93E4-0843B135AD5F}"/>
              </a:ext>
            </a:extLst>
          </p:cNvPr>
          <p:cNvSpPr txBox="1"/>
          <p:nvPr/>
        </p:nvSpPr>
        <p:spPr>
          <a:xfrm>
            <a:off x="645247" y="230961"/>
            <a:ext cx="10739464" cy="410062"/>
          </a:xfrm>
          <a:prstGeom prst="rect">
            <a:avLst/>
          </a:prstGeom>
          <a:noFill/>
        </p:spPr>
        <p:txBody>
          <a:bodyPr wrap="square" rtlCol="0">
            <a:noAutofit/>
          </a:bodyPr>
          <a:lstStyle/>
          <a:p>
            <a:r>
              <a:rPr lang="fr-FR" sz="2000" b="1" dirty="0">
                <a:solidFill>
                  <a:srgbClr val="047884"/>
                </a:solidFill>
                <a:latin typeface="Montserrat Alternates Medium" pitchFamily="2" charset="77"/>
              </a:rPr>
              <a:t>Qui préfère quoi ?</a:t>
            </a:r>
          </a:p>
        </p:txBody>
      </p:sp>
      <p:sp>
        <p:nvSpPr>
          <p:cNvPr id="2" name="ZoneTexte 1">
            <a:extLst>
              <a:ext uri="{FF2B5EF4-FFF2-40B4-BE49-F238E27FC236}">
                <a16:creationId xmlns:a16="http://schemas.microsoft.com/office/drawing/2014/main" id="{6DBD0CF3-1A8D-4545-955D-F80EA58F7E2A}"/>
              </a:ext>
            </a:extLst>
          </p:cNvPr>
          <p:cNvSpPr txBox="1"/>
          <p:nvPr/>
        </p:nvSpPr>
        <p:spPr>
          <a:xfrm>
            <a:off x="524297" y="677321"/>
            <a:ext cx="5146541" cy="3247043"/>
          </a:xfrm>
          <a:prstGeom prst="rect">
            <a:avLst/>
          </a:prstGeom>
          <a:noFill/>
        </p:spPr>
        <p:txBody>
          <a:bodyPr wrap="square" rtlCol="0">
            <a:spAutoFit/>
          </a:bodyPr>
          <a:lstStyle/>
          <a:p>
            <a:pPr>
              <a:spcBef>
                <a:spcPts val="600"/>
              </a:spcBef>
            </a:pPr>
            <a:r>
              <a:rPr lang="fr-FR" sz="1400" b="1" dirty="0">
                <a:latin typeface="Montserrat Alternates"/>
              </a:rPr>
              <a:t>La tarification au poids est plébiscitée plutôt </a:t>
            </a:r>
            <a:r>
              <a:rPr lang="fr-FR" sz="1400" b="1" dirty="0" smtClean="0">
                <a:latin typeface="Montserrat Alternates"/>
              </a:rPr>
              <a:t>par :</a:t>
            </a:r>
            <a:endParaRPr lang="fr-FR" sz="1400" b="1" dirty="0">
              <a:latin typeface="Montserrat Alternates"/>
            </a:endParaRPr>
          </a:p>
          <a:p>
            <a:pPr marL="285750" indent="-285750">
              <a:spcBef>
                <a:spcPts val="600"/>
              </a:spcBef>
              <a:buFont typeface="Arial" panose="020B0604020202020204" pitchFamily="34" charset="0"/>
              <a:buChar char="•"/>
            </a:pPr>
            <a:r>
              <a:rPr lang="fr-FR" sz="1400" dirty="0">
                <a:latin typeface="Montserrat Alternates"/>
              </a:rPr>
              <a:t>Ceux qui se considèrent comme les plus petits producteurs de déchets (par 40% d’entre eux </a:t>
            </a:r>
            <a:r>
              <a:rPr lang="fr-FR" sz="1400" b="1" dirty="0">
                <a:latin typeface="Montserrat Alternates"/>
              </a:rPr>
              <a:t>contre 26% de ceux qui se considèrent comme de « gros producteurs</a:t>
            </a:r>
            <a:r>
              <a:rPr lang="fr-FR" sz="1400" dirty="0">
                <a:latin typeface="Montserrat Alternates"/>
              </a:rPr>
              <a:t> »)</a:t>
            </a:r>
          </a:p>
          <a:p>
            <a:pPr marL="285750" indent="-285750">
              <a:spcBef>
                <a:spcPts val="600"/>
              </a:spcBef>
              <a:buFont typeface="Arial" panose="020B0604020202020204" pitchFamily="34" charset="0"/>
              <a:buChar char="•"/>
            </a:pPr>
            <a:r>
              <a:rPr lang="fr-FR" sz="1400" dirty="0">
                <a:latin typeface="Montserrat Alternates"/>
              </a:rPr>
              <a:t>Les hommes (les femmes optent davantage pour une tarification à la qualité du tri ou au profil du foyer)</a:t>
            </a:r>
          </a:p>
          <a:p>
            <a:pPr marL="285750" indent="-285750">
              <a:spcBef>
                <a:spcPts val="600"/>
              </a:spcBef>
              <a:buFont typeface="Arial" panose="020B0604020202020204" pitchFamily="34" charset="0"/>
              <a:buChar char="•"/>
            </a:pPr>
            <a:r>
              <a:rPr lang="fr-FR" sz="1400" dirty="0">
                <a:latin typeface="Montserrat Alternates"/>
              </a:rPr>
              <a:t>Les plus âgés (ce sont les plus jeunes qui mettent le plus en avant une tarification basée sur la qualité du tri)</a:t>
            </a:r>
          </a:p>
          <a:p>
            <a:pPr marL="285750" indent="-285750">
              <a:spcBef>
                <a:spcPts val="600"/>
              </a:spcBef>
              <a:buFont typeface="Arial" panose="020B0604020202020204" pitchFamily="34" charset="0"/>
              <a:buChar char="•"/>
            </a:pPr>
            <a:r>
              <a:rPr lang="fr-FR" sz="1400" dirty="0">
                <a:latin typeface="Montserrat Alternates"/>
              </a:rPr>
              <a:t>Ceux qui vivent en maison individuelle</a:t>
            </a:r>
          </a:p>
          <a:p>
            <a:pPr marL="285750" indent="-285750">
              <a:spcBef>
                <a:spcPts val="600"/>
              </a:spcBef>
              <a:buFont typeface="Arial" panose="020B0604020202020204" pitchFamily="34" charset="0"/>
              <a:buChar char="•"/>
            </a:pPr>
            <a:r>
              <a:rPr lang="fr-FR" sz="1400" dirty="0">
                <a:latin typeface="Montserrat Alternates"/>
              </a:rPr>
              <a:t>Ceux qui ont les plus hauts revenus</a:t>
            </a:r>
          </a:p>
        </p:txBody>
      </p:sp>
      <p:pic>
        <p:nvPicPr>
          <p:cNvPr id="3" name="Image 2">
            <a:extLst>
              <a:ext uri="{FF2B5EF4-FFF2-40B4-BE49-F238E27FC236}">
                <a16:creationId xmlns:a16="http://schemas.microsoft.com/office/drawing/2014/main" id="{BCCA88CD-3306-4243-8591-72BB64CDC88C}"/>
              </a:ext>
            </a:extLst>
          </p:cNvPr>
          <p:cNvPicPr>
            <a:picLocks noChangeAspect="1"/>
          </p:cNvPicPr>
          <p:nvPr/>
        </p:nvPicPr>
        <p:blipFill rotWithShape="1">
          <a:blip r:embed="rId2"/>
          <a:srcRect t="15257"/>
          <a:stretch/>
        </p:blipFill>
        <p:spPr>
          <a:xfrm>
            <a:off x="5977975" y="791164"/>
            <a:ext cx="6214025" cy="3785652"/>
          </a:xfrm>
          <a:prstGeom prst="rect">
            <a:avLst/>
          </a:prstGeom>
        </p:spPr>
      </p:pic>
      <p:sp>
        <p:nvSpPr>
          <p:cNvPr id="4" name="ZoneTexte 3">
            <a:extLst>
              <a:ext uri="{FF2B5EF4-FFF2-40B4-BE49-F238E27FC236}">
                <a16:creationId xmlns:a16="http://schemas.microsoft.com/office/drawing/2014/main" id="{9A126543-3108-4655-AFEA-8C78BD246CF4}"/>
              </a:ext>
            </a:extLst>
          </p:cNvPr>
          <p:cNvSpPr txBox="1"/>
          <p:nvPr/>
        </p:nvSpPr>
        <p:spPr>
          <a:xfrm>
            <a:off x="6838949" y="154101"/>
            <a:ext cx="4238625" cy="523220"/>
          </a:xfrm>
          <a:prstGeom prst="rect">
            <a:avLst/>
          </a:prstGeom>
          <a:noFill/>
        </p:spPr>
        <p:txBody>
          <a:bodyPr wrap="square" rtlCol="0">
            <a:spAutoFit/>
          </a:bodyPr>
          <a:lstStyle/>
          <a:p>
            <a:pPr algn="ctr"/>
            <a:r>
              <a:rPr lang="fr-FR" sz="1400" dirty="0"/>
              <a:t>Préférence </a:t>
            </a:r>
            <a:r>
              <a:rPr lang="fr-FR" sz="1400" dirty="0" smtClean="0"/>
              <a:t>pour </a:t>
            </a:r>
            <a:r>
              <a:rPr lang="fr-FR" sz="1400" dirty="0"/>
              <a:t>une tarification incitative selon le niveau de revenu</a:t>
            </a:r>
          </a:p>
        </p:txBody>
      </p:sp>
      <p:sp>
        <p:nvSpPr>
          <p:cNvPr id="5" name="Rectangle 4">
            <a:extLst>
              <a:ext uri="{FF2B5EF4-FFF2-40B4-BE49-F238E27FC236}">
                <a16:creationId xmlns:a16="http://schemas.microsoft.com/office/drawing/2014/main" id="{519CB48D-F106-4CAE-861B-FBD8AD8A7CFF}"/>
              </a:ext>
            </a:extLst>
          </p:cNvPr>
          <p:cNvSpPr/>
          <p:nvPr/>
        </p:nvSpPr>
        <p:spPr>
          <a:xfrm>
            <a:off x="645247" y="4107456"/>
            <a:ext cx="3630661" cy="400110"/>
          </a:xfrm>
          <a:prstGeom prst="rect">
            <a:avLst/>
          </a:prstGeom>
          <a:noFill/>
        </p:spPr>
        <p:txBody>
          <a:bodyPr wrap="square" rtlCol="0">
            <a:noAutofit/>
          </a:bodyPr>
          <a:lstStyle/>
          <a:p>
            <a:r>
              <a:rPr lang="fr-FR" sz="2000" b="1" dirty="0">
                <a:solidFill>
                  <a:srgbClr val="047884"/>
                </a:solidFill>
                <a:latin typeface="Montserrat Alternates Medium" pitchFamily="2" charset="77"/>
              </a:rPr>
              <a:t>Qui ne se prononce pas ?</a:t>
            </a:r>
          </a:p>
        </p:txBody>
      </p:sp>
      <p:sp>
        <p:nvSpPr>
          <p:cNvPr id="8" name="ZoneTexte 7">
            <a:extLst>
              <a:ext uri="{FF2B5EF4-FFF2-40B4-BE49-F238E27FC236}">
                <a16:creationId xmlns:a16="http://schemas.microsoft.com/office/drawing/2014/main" id="{94F07FFE-179E-4CBA-8B75-F82CB36D0852}"/>
              </a:ext>
            </a:extLst>
          </p:cNvPr>
          <p:cNvSpPr txBox="1"/>
          <p:nvPr/>
        </p:nvSpPr>
        <p:spPr>
          <a:xfrm>
            <a:off x="524297" y="4690659"/>
            <a:ext cx="10784753" cy="176971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fr-FR" sz="1400" dirty="0">
                <a:latin typeface="Montserrat Alternates"/>
              </a:rPr>
              <a:t>Les moins aisés, les ouvriers</a:t>
            </a:r>
          </a:p>
          <a:p>
            <a:pPr marL="285750" indent="-285750">
              <a:spcBef>
                <a:spcPts val="600"/>
              </a:spcBef>
              <a:buFont typeface="Arial" panose="020B0604020202020204" pitchFamily="34" charset="0"/>
              <a:buChar char="•"/>
            </a:pPr>
            <a:r>
              <a:rPr lang="fr-FR" sz="1400" dirty="0">
                <a:latin typeface="Montserrat Alternates"/>
              </a:rPr>
              <a:t>Une proportion presque identique de femmes et d’hommes</a:t>
            </a:r>
          </a:p>
          <a:p>
            <a:pPr marL="285750" indent="-285750">
              <a:spcBef>
                <a:spcPts val="600"/>
              </a:spcBef>
              <a:buFont typeface="Arial" panose="020B0604020202020204" pitchFamily="34" charset="0"/>
              <a:buChar char="•"/>
            </a:pPr>
            <a:r>
              <a:rPr lang="fr-FR" sz="1400" dirty="0">
                <a:latin typeface="Montserrat Alternates"/>
              </a:rPr>
              <a:t>Les 30-60 ans plus que les plus jeunes et les plus âgés, dont les avis sont plus tranchés (sur ça et sur le reste)</a:t>
            </a:r>
          </a:p>
          <a:p>
            <a:pPr marL="285750" indent="-285750">
              <a:spcBef>
                <a:spcPts val="600"/>
              </a:spcBef>
              <a:buFont typeface="Arial" panose="020B0604020202020204" pitchFamily="34" charset="0"/>
              <a:buChar char="•"/>
            </a:pPr>
            <a:r>
              <a:rPr lang="fr-FR" sz="1400" dirty="0">
                <a:latin typeface="Montserrat Alternates"/>
              </a:rPr>
              <a:t>Ceux qui ne se prononcent pas non plus sur le montant de la TEOM</a:t>
            </a:r>
          </a:p>
          <a:p>
            <a:pPr marL="285750" indent="-285750">
              <a:spcBef>
                <a:spcPts val="600"/>
              </a:spcBef>
              <a:buFont typeface="Arial" panose="020B0604020202020204" pitchFamily="34" charset="0"/>
              <a:buChar char="•"/>
            </a:pPr>
            <a:r>
              <a:rPr lang="fr-FR" sz="1400" dirty="0">
                <a:latin typeface="Montserrat Alternates"/>
              </a:rPr>
              <a:t>Ceux qui se considèrent comme les plus gros producteurs de déchets ou qui répondent ne pas savoir</a:t>
            </a:r>
          </a:p>
          <a:p>
            <a:pPr marL="285750" indent="-285750">
              <a:spcBef>
                <a:spcPts val="600"/>
              </a:spcBef>
              <a:buFont typeface="Arial" panose="020B0604020202020204" pitchFamily="34" charset="0"/>
              <a:buChar char="•"/>
            </a:pPr>
            <a:r>
              <a:rPr lang="fr-FR" sz="1400" dirty="0">
                <a:latin typeface="Montserrat Alternates"/>
              </a:rPr>
              <a:t>Plutôt ceux qui déclarent trier « souvent » et « de temps en temps » que « systématiquement »</a:t>
            </a:r>
          </a:p>
        </p:txBody>
      </p:sp>
      <p:sp>
        <p:nvSpPr>
          <p:cNvPr id="6" name="Rectangle 5">
            <a:extLst>
              <a:ext uri="{FF2B5EF4-FFF2-40B4-BE49-F238E27FC236}">
                <a16:creationId xmlns:a16="http://schemas.microsoft.com/office/drawing/2014/main" id="{766DBD36-543E-4FC1-963B-6790E67177C2}"/>
              </a:ext>
            </a:extLst>
          </p:cNvPr>
          <p:cNvSpPr/>
          <p:nvPr/>
        </p:nvSpPr>
        <p:spPr>
          <a:xfrm>
            <a:off x="7049386" y="3689496"/>
            <a:ext cx="988828" cy="54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E22EF15-62F2-4F5A-AED7-1C0685ABA4BA}"/>
              </a:ext>
            </a:extLst>
          </p:cNvPr>
          <p:cNvSpPr/>
          <p:nvPr/>
        </p:nvSpPr>
        <p:spPr>
          <a:xfrm>
            <a:off x="9806763" y="3689496"/>
            <a:ext cx="988828" cy="54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66224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8176"/>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21FAD6-9682-2640-9521-4547B02A0A8F}"/>
              </a:ext>
            </a:extLst>
          </p:cNvPr>
          <p:cNvPicPr>
            <a:picLocks noChangeAspect="1"/>
          </p:cNvPicPr>
          <p:nvPr/>
        </p:nvPicPr>
        <p:blipFill rotWithShape="1">
          <a:blip r:embed="rId2"/>
          <a:srcRect l="19323" t="7793" r="16811" b="29761"/>
          <a:stretch/>
        </p:blipFill>
        <p:spPr>
          <a:xfrm>
            <a:off x="1913465" y="660393"/>
            <a:ext cx="3725331" cy="3447667"/>
          </a:xfrm>
          <a:prstGeom prst="rect">
            <a:avLst/>
          </a:prstGeom>
        </p:spPr>
      </p:pic>
      <p:sp>
        <p:nvSpPr>
          <p:cNvPr id="4" name="ZoneTexte 3">
            <a:extLst>
              <a:ext uri="{FF2B5EF4-FFF2-40B4-BE49-F238E27FC236}">
                <a16:creationId xmlns:a16="http://schemas.microsoft.com/office/drawing/2014/main" id="{4BE00B17-ED87-8942-A8BA-314D459F0802}"/>
              </a:ext>
            </a:extLst>
          </p:cNvPr>
          <p:cNvSpPr txBox="1"/>
          <p:nvPr/>
        </p:nvSpPr>
        <p:spPr>
          <a:xfrm>
            <a:off x="2768157" y="1578481"/>
            <a:ext cx="1160375" cy="1108223"/>
          </a:xfrm>
          <a:prstGeom prst="rect">
            <a:avLst/>
          </a:prstGeom>
          <a:noFill/>
        </p:spPr>
        <p:txBody>
          <a:bodyPr wrap="square" rtlCol="0">
            <a:noAutofit/>
          </a:bodyPr>
          <a:lstStyle/>
          <a:p>
            <a:r>
              <a:rPr lang="fr-FR" sz="7000" b="1" dirty="0">
                <a:solidFill>
                  <a:srgbClr val="047884"/>
                </a:solidFill>
                <a:latin typeface="Montserrat Alternates" pitchFamily="2" charset="77"/>
              </a:rPr>
              <a:t>3.</a:t>
            </a:r>
          </a:p>
        </p:txBody>
      </p:sp>
      <p:sp>
        <p:nvSpPr>
          <p:cNvPr id="5" name="ZoneTexte 4">
            <a:extLst>
              <a:ext uri="{FF2B5EF4-FFF2-40B4-BE49-F238E27FC236}">
                <a16:creationId xmlns:a16="http://schemas.microsoft.com/office/drawing/2014/main" id="{58430B7B-EBD0-5345-B6B1-1D57A58455DA}"/>
              </a:ext>
            </a:extLst>
          </p:cNvPr>
          <p:cNvSpPr txBox="1"/>
          <p:nvPr/>
        </p:nvSpPr>
        <p:spPr>
          <a:xfrm>
            <a:off x="3725331" y="2686704"/>
            <a:ext cx="6335486" cy="3119952"/>
          </a:xfrm>
          <a:prstGeom prst="rect">
            <a:avLst/>
          </a:prstGeom>
          <a:noFill/>
        </p:spPr>
        <p:txBody>
          <a:bodyPr wrap="square" rtlCol="0">
            <a:noAutofit/>
          </a:bodyPr>
          <a:lstStyle/>
          <a:p>
            <a:r>
              <a:rPr lang="fr-FR" sz="6100" b="1" dirty="0">
                <a:solidFill>
                  <a:srgbClr val="047884"/>
                </a:solidFill>
                <a:latin typeface="Montserrat Alternates" pitchFamily="2" charset="77"/>
              </a:rPr>
              <a:t>Les pratiques domestiques liées aux déchets</a:t>
            </a:r>
          </a:p>
        </p:txBody>
      </p:sp>
    </p:spTree>
    <p:extLst>
      <p:ext uri="{BB962C8B-B14F-4D97-AF65-F5344CB8AC3E}">
        <p14:creationId xmlns:p14="http://schemas.microsoft.com/office/powerpoint/2010/main" val="28968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D38F4EE6-0DDE-0D4F-B1B4-AA73B2131952}"/>
              </a:ext>
            </a:extLst>
          </p:cNvPr>
          <p:cNvPicPr>
            <a:picLocks noGrp="1" noChangeAspect="1"/>
          </p:cNvPicPr>
          <p:nvPr>
            <p:ph idx="1"/>
          </p:nvPr>
        </p:nvPicPr>
        <p:blipFill rotWithShape="1">
          <a:blip r:embed="rId2"/>
          <a:srcRect l="12196" t="45825" b="18900"/>
          <a:stretch/>
        </p:blipFill>
        <p:spPr>
          <a:xfrm rot="16200000">
            <a:off x="7482504" y="2512566"/>
            <a:ext cx="6853600" cy="1837268"/>
          </a:xfrm>
        </p:spPr>
      </p:pic>
      <p:pic>
        <p:nvPicPr>
          <p:cNvPr id="5" name="Image 4">
            <a:extLst>
              <a:ext uri="{FF2B5EF4-FFF2-40B4-BE49-F238E27FC236}">
                <a16:creationId xmlns:a16="http://schemas.microsoft.com/office/drawing/2014/main" id="{80B1FE8D-3420-0B40-BCFC-35173D082E4C}"/>
              </a:ext>
            </a:extLst>
          </p:cNvPr>
          <p:cNvPicPr>
            <a:picLocks noChangeAspect="1"/>
          </p:cNvPicPr>
          <p:nvPr/>
        </p:nvPicPr>
        <p:blipFill>
          <a:blip r:embed="rId3"/>
          <a:stretch>
            <a:fillRect/>
          </a:stretch>
        </p:blipFill>
        <p:spPr>
          <a:xfrm>
            <a:off x="10113975" y="5215466"/>
            <a:ext cx="1595432" cy="1510119"/>
          </a:xfrm>
          <a:prstGeom prst="rect">
            <a:avLst/>
          </a:prstGeom>
        </p:spPr>
      </p:pic>
      <p:sp>
        <p:nvSpPr>
          <p:cNvPr id="10" name="ZoneTexte 9">
            <a:extLst>
              <a:ext uri="{FF2B5EF4-FFF2-40B4-BE49-F238E27FC236}">
                <a16:creationId xmlns:a16="http://schemas.microsoft.com/office/drawing/2014/main" id="{64011074-5623-6D42-8551-4EB21C448CEA}"/>
              </a:ext>
            </a:extLst>
          </p:cNvPr>
          <p:cNvSpPr txBox="1"/>
          <p:nvPr/>
        </p:nvSpPr>
        <p:spPr>
          <a:xfrm>
            <a:off x="645246" y="297588"/>
            <a:ext cx="9345423" cy="1026458"/>
          </a:xfrm>
          <a:prstGeom prst="rect">
            <a:avLst/>
          </a:prstGeom>
          <a:noFill/>
        </p:spPr>
        <p:txBody>
          <a:bodyPr wrap="square" rtlCol="0">
            <a:noAutofit/>
          </a:bodyPr>
          <a:lstStyle/>
          <a:p>
            <a:r>
              <a:rPr lang="fr-FR" sz="4500" b="1" dirty="0">
                <a:solidFill>
                  <a:srgbClr val="F08176"/>
                </a:solidFill>
                <a:latin typeface="Montserrat Alternates" pitchFamily="2" charset="77"/>
              </a:rPr>
              <a:t>1. </a:t>
            </a:r>
            <a:r>
              <a:rPr lang="fr-FR" sz="2800" b="1" dirty="0">
                <a:solidFill>
                  <a:srgbClr val="F08176"/>
                </a:solidFill>
                <a:latin typeface="Montserrat Alternates" pitchFamily="2" charset="77"/>
              </a:rPr>
              <a:t>La gestion des déchets au quotidien</a:t>
            </a:r>
          </a:p>
        </p:txBody>
      </p:sp>
      <p:sp>
        <p:nvSpPr>
          <p:cNvPr id="11" name="ZoneTexte 10">
            <a:extLst>
              <a:ext uri="{FF2B5EF4-FFF2-40B4-BE49-F238E27FC236}">
                <a16:creationId xmlns:a16="http://schemas.microsoft.com/office/drawing/2014/main" id="{6A452C76-0080-2E43-812C-58FC717D2758}"/>
              </a:ext>
            </a:extLst>
          </p:cNvPr>
          <p:cNvSpPr txBox="1"/>
          <p:nvPr/>
        </p:nvSpPr>
        <p:spPr>
          <a:xfrm>
            <a:off x="1208343" y="1061982"/>
            <a:ext cx="8402500" cy="649705"/>
          </a:xfrm>
          <a:prstGeom prst="rect">
            <a:avLst/>
          </a:prstGeom>
          <a:noFill/>
        </p:spPr>
        <p:txBody>
          <a:bodyPr wrap="square" rtlCol="0">
            <a:noAutofit/>
          </a:bodyPr>
          <a:lstStyle/>
          <a:p>
            <a:r>
              <a:rPr lang="fr-FR" sz="2000" dirty="0">
                <a:solidFill>
                  <a:srgbClr val="047884"/>
                </a:solidFill>
                <a:latin typeface="Montserrat Alternates Medium" pitchFamily="2" charset="77"/>
              </a:rPr>
              <a:t>Les usagers se considèrent en majorité comme des « gros producteurs ».</a:t>
            </a:r>
          </a:p>
        </p:txBody>
      </p:sp>
      <p:pic>
        <p:nvPicPr>
          <p:cNvPr id="2" name="Image 1">
            <a:extLst>
              <a:ext uri="{FF2B5EF4-FFF2-40B4-BE49-F238E27FC236}">
                <a16:creationId xmlns:a16="http://schemas.microsoft.com/office/drawing/2014/main" id="{59BCFF90-44E7-4BA4-A45F-74806808E3F6}"/>
              </a:ext>
            </a:extLst>
          </p:cNvPr>
          <p:cNvPicPr>
            <a:picLocks noChangeAspect="1"/>
          </p:cNvPicPr>
          <p:nvPr/>
        </p:nvPicPr>
        <p:blipFill>
          <a:blip r:embed="rId4"/>
          <a:stretch>
            <a:fillRect/>
          </a:stretch>
        </p:blipFill>
        <p:spPr>
          <a:xfrm>
            <a:off x="1208343" y="1881013"/>
            <a:ext cx="7870303" cy="4489770"/>
          </a:xfrm>
          <a:prstGeom prst="rect">
            <a:avLst/>
          </a:prstGeom>
        </p:spPr>
      </p:pic>
      <p:sp>
        <p:nvSpPr>
          <p:cNvPr id="3" name="Rectangle 2">
            <a:extLst>
              <a:ext uri="{FF2B5EF4-FFF2-40B4-BE49-F238E27FC236}">
                <a16:creationId xmlns:a16="http://schemas.microsoft.com/office/drawing/2014/main" id="{0D48909D-2051-4906-AD6B-7E8F6B8A0A5F}"/>
              </a:ext>
            </a:extLst>
          </p:cNvPr>
          <p:cNvSpPr/>
          <p:nvPr/>
        </p:nvSpPr>
        <p:spPr>
          <a:xfrm>
            <a:off x="1763515" y="2268654"/>
            <a:ext cx="2939143" cy="4102129"/>
          </a:xfrm>
          <a:prstGeom prst="rect">
            <a:avLst/>
          </a:prstGeom>
          <a:noFill/>
          <a:ln w="19050">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AD4E5ECF-34DF-4B10-BDFD-8C6EAEE09561}"/>
              </a:ext>
            </a:extLst>
          </p:cNvPr>
          <p:cNvSpPr txBox="1"/>
          <p:nvPr/>
        </p:nvSpPr>
        <p:spPr>
          <a:xfrm>
            <a:off x="5062691" y="2215909"/>
            <a:ext cx="4849708" cy="1323439"/>
          </a:xfrm>
          <a:prstGeom prst="rect">
            <a:avLst/>
          </a:prstGeom>
          <a:noFill/>
        </p:spPr>
        <p:txBody>
          <a:bodyPr wrap="square" rtlCol="0">
            <a:spAutoFit/>
          </a:bodyPr>
          <a:lstStyle/>
          <a:p>
            <a:r>
              <a:rPr lang="fr-FR" sz="1600" b="1" dirty="0"/>
              <a:t>- Les  18-44 ans </a:t>
            </a:r>
          </a:p>
          <a:p>
            <a:r>
              <a:rPr lang="fr-FR" sz="1600" b="1" dirty="0"/>
              <a:t>- Les foyers avec des enfants (forte corrélation positive) </a:t>
            </a:r>
          </a:p>
          <a:p>
            <a:r>
              <a:rPr lang="fr-FR" sz="1600" b="1" dirty="0"/>
              <a:t>- Les habitants en appartement</a:t>
            </a:r>
          </a:p>
          <a:p>
            <a:r>
              <a:rPr lang="fr-FR" sz="1600" b="1" dirty="0"/>
              <a:t>- (Pas d’autre corrélation marquée)</a:t>
            </a:r>
          </a:p>
          <a:p>
            <a:pPr marL="285750" indent="-285750">
              <a:buFontTx/>
              <a:buChar char="-"/>
            </a:pPr>
            <a:endParaRPr lang="fr-FR" sz="1600" b="1" dirty="0"/>
          </a:p>
        </p:txBody>
      </p:sp>
      <p:sp>
        <p:nvSpPr>
          <p:cNvPr id="6" name="Accolade fermante 5">
            <a:extLst>
              <a:ext uri="{FF2B5EF4-FFF2-40B4-BE49-F238E27FC236}">
                <a16:creationId xmlns:a16="http://schemas.microsoft.com/office/drawing/2014/main" id="{B15D3255-0AF3-44A5-B1BD-9D1B6ACD7D94}"/>
              </a:ext>
            </a:extLst>
          </p:cNvPr>
          <p:cNvSpPr/>
          <p:nvPr/>
        </p:nvSpPr>
        <p:spPr>
          <a:xfrm>
            <a:off x="4826523" y="2268654"/>
            <a:ext cx="218254" cy="974167"/>
          </a:xfrm>
          <a:prstGeom prst="rightBrace">
            <a:avLst/>
          </a:prstGeom>
          <a:ln>
            <a:solidFill>
              <a:srgbClr val="1B4B4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529657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64011074-5623-6D42-8551-4EB21C448CEA}"/>
              </a:ext>
            </a:extLst>
          </p:cNvPr>
          <p:cNvSpPr txBox="1"/>
          <p:nvPr/>
        </p:nvSpPr>
        <p:spPr>
          <a:xfrm>
            <a:off x="645246" y="330191"/>
            <a:ext cx="9345423" cy="1026458"/>
          </a:xfrm>
          <a:prstGeom prst="rect">
            <a:avLst/>
          </a:prstGeom>
          <a:noFill/>
        </p:spPr>
        <p:txBody>
          <a:bodyPr wrap="square" rtlCol="0">
            <a:noAutofit/>
          </a:bodyPr>
          <a:lstStyle/>
          <a:p>
            <a:r>
              <a:rPr lang="fr-FR" sz="4500" b="1" dirty="0">
                <a:solidFill>
                  <a:srgbClr val="F08176"/>
                </a:solidFill>
                <a:latin typeface="Montserrat Alternates" pitchFamily="2" charset="77"/>
              </a:rPr>
              <a:t>1. </a:t>
            </a:r>
            <a:r>
              <a:rPr lang="fr-FR" sz="2400" b="1" dirty="0">
                <a:solidFill>
                  <a:srgbClr val="F08176"/>
                </a:solidFill>
                <a:latin typeface="Montserrat Alternates" pitchFamily="2" charset="77"/>
              </a:rPr>
              <a:t>La gestion des déchets au quotidien</a:t>
            </a:r>
          </a:p>
        </p:txBody>
      </p:sp>
      <p:sp>
        <p:nvSpPr>
          <p:cNvPr id="11" name="ZoneTexte 10">
            <a:extLst>
              <a:ext uri="{FF2B5EF4-FFF2-40B4-BE49-F238E27FC236}">
                <a16:creationId xmlns:a16="http://schemas.microsoft.com/office/drawing/2014/main" id="{6A452C76-0080-2E43-812C-58FC717D2758}"/>
              </a:ext>
            </a:extLst>
          </p:cNvPr>
          <p:cNvSpPr txBox="1"/>
          <p:nvPr/>
        </p:nvSpPr>
        <p:spPr>
          <a:xfrm>
            <a:off x="1234795" y="1164549"/>
            <a:ext cx="9239532" cy="649705"/>
          </a:xfrm>
          <a:prstGeom prst="rect">
            <a:avLst/>
          </a:prstGeom>
          <a:noFill/>
        </p:spPr>
        <p:txBody>
          <a:bodyPr wrap="square" rtlCol="0">
            <a:noAutofit/>
          </a:bodyPr>
          <a:lstStyle/>
          <a:p>
            <a:r>
              <a:rPr lang="fr-FR" sz="2000" dirty="0">
                <a:solidFill>
                  <a:srgbClr val="047884"/>
                </a:solidFill>
                <a:latin typeface="Montserrat Alternates Medium" pitchFamily="2" charset="77"/>
              </a:rPr>
              <a:t>Une production très largement </a:t>
            </a:r>
            <a:r>
              <a:rPr lang="fr-FR" sz="2000" b="1" dirty="0">
                <a:solidFill>
                  <a:srgbClr val="047884"/>
                </a:solidFill>
                <a:latin typeface="Montserrat Alternates Medium" pitchFamily="2" charset="77"/>
              </a:rPr>
              <a:t>sous-estimée</a:t>
            </a:r>
            <a:r>
              <a:rPr lang="fr-FR" sz="2000" dirty="0">
                <a:solidFill>
                  <a:srgbClr val="047884"/>
                </a:solidFill>
                <a:latin typeface="Montserrat Alternates Medium" pitchFamily="2" charset="77"/>
              </a:rPr>
              <a:t> quand on demande une donnée chiffrée</a:t>
            </a:r>
          </a:p>
        </p:txBody>
      </p:sp>
      <p:pic>
        <p:nvPicPr>
          <p:cNvPr id="2" name="Image 1">
            <a:extLst>
              <a:ext uri="{FF2B5EF4-FFF2-40B4-BE49-F238E27FC236}">
                <a16:creationId xmlns:a16="http://schemas.microsoft.com/office/drawing/2014/main" id="{D59642B6-E5D3-4503-8E47-DFD05BDEC4BC}"/>
              </a:ext>
            </a:extLst>
          </p:cNvPr>
          <p:cNvPicPr>
            <a:picLocks noChangeAspect="1"/>
          </p:cNvPicPr>
          <p:nvPr/>
        </p:nvPicPr>
        <p:blipFill>
          <a:blip r:embed="rId2"/>
          <a:stretch>
            <a:fillRect/>
          </a:stretch>
        </p:blipFill>
        <p:spPr>
          <a:xfrm>
            <a:off x="10474327" y="1908164"/>
            <a:ext cx="863593" cy="3759789"/>
          </a:xfrm>
          <a:prstGeom prst="rect">
            <a:avLst/>
          </a:prstGeom>
        </p:spPr>
      </p:pic>
      <p:sp>
        <p:nvSpPr>
          <p:cNvPr id="9" name="ZoneTexte 8">
            <a:extLst>
              <a:ext uri="{FF2B5EF4-FFF2-40B4-BE49-F238E27FC236}">
                <a16:creationId xmlns:a16="http://schemas.microsoft.com/office/drawing/2014/main" id="{16A8CF0E-240D-4EFA-B6C5-0D2608456AE5}"/>
              </a:ext>
            </a:extLst>
          </p:cNvPr>
          <p:cNvSpPr txBox="1"/>
          <p:nvPr/>
        </p:nvSpPr>
        <p:spPr>
          <a:xfrm>
            <a:off x="9194796" y="4732327"/>
            <a:ext cx="1104899" cy="276999"/>
          </a:xfrm>
          <a:prstGeom prst="rect">
            <a:avLst/>
          </a:prstGeom>
          <a:noFill/>
        </p:spPr>
        <p:txBody>
          <a:bodyPr wrap="square" rtlCol="0">
            <a:spAutoFit/>
          </a:bodyPr>
          <a:lstStyle/>
          <a:p>
            <a:pPr algn="r"/>
            <a:r>
              <a:rPr lang="fr-FR" sz="1200" dirty="0"/>
              <a:t>OMR PAP</a:t>
            </a:r>
          </a:p>
        </p:txBody>
      </p:sp>
      <p:sp>
        <p:nvSpPr>
          <p:cNvPr id="16" name="ZoneTexte 15">
            <a:extLst>
              <a:ext uri="{FF2B5EF4-FFF2-40B4-BE49-F238E27FC236}">
                <a16:creationId xmlns:a16="http://schemas.microsoft.com/office/drawing/2014/main" id="{96E31342-EC4A-4F62-BCF1-326A429800BB}"/>
              </a:ext>
            </a:extLst>
          </p:cNvPr>
          <p:cNvSpPr txBox="1"/>
          <p:nvPr/>
        </p:nvSpPr>
        <p:spPr>
          <a:xfrm>
            <a:off x="9161485" y="4077072"/>
            <a:ext cx="1104899" cy="276999"/>
          </a:xfrm>
          <a:prstGeom prst="rect">
            <a:avLst/>
          </a:prstGeom>
          <a:noFill/>
        </p:spPr>
        <p:txBody>
          <a:bodyPr wrap="square" rtlCol="0">
            <a:spAutoFit/>
          </a:bodyPr>
          <a:lstStyle/>
          <a:p>
            <a:pPr algn="r"/>
            <a:r>
              <a:rPr lang="fr-FR" sz="1200" dirty="0"/>
              <a:t>RSHV</a:t>
            </a:r>
          </a:p>
        </p:txBody>
      </p:sp>
      <p:sp>
        <p:nvSpPr>
          <p:cNvPr id="17" name="ZoneTexte 16">
            <a:extLst>
              <a:ext uri="{FF2B5EF4-FFF2-40B4-BE49-F238E27FC236}">
                <a16:creationId xmlns:a16="http://schemas.microsoft.com/office/drawing/2014/main" id="{865DBEC5-F5DA-478F-B7F0-FFE8B5A9D5E1}"/>
              </a:ext>
            </a:extLst>
          </p:cNvPr>
          <p:cNvSpPr txBox="1"/>
          <p:nvPr/>
        </p:nvSpPr>
        <p:spPr>
          <a:xfrm>
            <a:off x="9166222" y="3882923"/>
            <a:ext cx="1104899" cy="276999"/>
          </a:xfrm>
          <a:prstGeom prst="rect">
            <a:avLst/>
          </a:prstGeom>
          <a:noFill/>
        </p:spPr>
        <p:txBody>
          <a:bodyPr wrap="square" rtlCol="0">
            <a:spAutoFit/>
          </a:bodyPr>
          <a:lstStyle/>
          <a:p>
            <a:pPr algn="r"/>
            <a:r>
              <a:rPr lang="fr-FR" sz="1200" dirty="0"/>
              <a:t>Verre AV</a:t>
            </a:r>
          </a:p>
        </p:txBody>
      </p:sp>
      <p:sp>
        <p:nvSpPr>
          <p:cNvPr id="18" name="ZoneTexte 17">
            <a:extLst>
              <a:ext uri="{FF2B5EF4-FFF2-40B4-BE49-F238E27FC236}">
                <a16:creationId xmlns:a16="http://schemas.microsoft.com/office/drawing/2014/main" id="{2D76ED43-C3AE-4C8D-A356-2E32092FD366}"/>
              </a:ext>
            </a:extLst>
          </p:cNvPr>
          <p:cNvSpPr txBox="1"/>
          <p:nvPr/>
        </p:nvSpPr>
        <p:spPr>
          <a:xfrm>
            <a:off x="8966196" y="3734129"/>
            <a:ext cx="1304925" cy="276999"/>
          </a:xfrm>
          <a:prstGeom prst="rect">
            <a:avLst/>
          </a:prstGeom>
          <a:noFill/>
        </p:spPr>
        <p:txBody>
          <a:bodyPr wrap="square" rtlCol="0">
            <a:spAutoFit/>
          </a:bodyPr>
          <a:lstStyle/>
          <a:p>
            <a:pPr algn="r"/>
            <a:r>
              <a:rPr lang="fr-FR" sz="1200" dirty="0"/>
              <a:t>Biodéchets PAP</a:t>
            </a:r>
          </a:p>
        </p:txBody>
      </p:sp>
      <p:sp>
        <p:nvSpPr>
          <p:cNvPr id="19" name="ZoneTexte 18">
            <a:extLst>
              <a:ext uri="{FF2B5EF4-FFF2-40B4-BE49-F238E27FC236}">
                <a16:creationId xmlns:a16="http://schemas.microsoft.com/office/drawing/2014/main" id="{936DCF83-6FC2-47C4-A48F-08B8D0090B2A}"/>
              </a:ext>
            </a:extLst>
          </p:cNvPr>
          <p:cNvSpPr txBox="1"/>
          <p:nvPr/>
        </p:nvSpPr>
        <p:spPr>
          <a:xfrm>
            <a:off x="9162262" y="2977551"/>
            <a:ext cx="1104899" cy="276999"/>
          </a:xfrm>
          <a:prstGeom prst="rect">
            <a:avLst/>
          </a:prstGeom>
          <a:noFill/>
        </p:spPr>
        <p:txBody>
          <a:bodyPr wrap="square" rtlCol="0">
            <a:spAutoFit/>
          </a:bodyPr>
          <a:lstStyle/>
          <a:p>
            <a:pPr algn="r"/>
            <a:r>
              <a:rPr lang="fr-FR" sz="1200" dirty="0"/>
              <a:t>Pôle recyclage</a:t>
            </a:r>
          </a:p>
        </p:txBody>
      </p:sp>
      <p:cxnSp>
        <p:nvCxnSpPr>
          <p:cNvPr id="21" name="Connecteur droit 20">
            <a:extLst>
              <a:ext uri="{FF2B5EF4-FFF2-40B4-BE49-F238E27FC236}">
                <a16:creationId xmlns:a16="http://schemas.microsoft.com/office/drawing/2014/main" id="{1C19A2FF-1BC2-4540-B08C-F741066297FB}"/>
              </a:ext>
            </a:extLst>
          </p:cNvPr>
          <p:cNvCxnSpPr/>
          <p:nvPr/>
        </p:nvCxnSpPr>
        <p:spPr>
          <a:xfrm>
            <a:off x="10213971" y="3125575"/>
            <a:ext cx="381000" cy="0"/>
          </a:xfrm>
          <a:prstGeom prst="line">
            <a:avLst/>
          </a:prstGeom>
          <a:ln>
            <a:solidFill>
              <a:srgbClr val="047884"/>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BB7F39D4-6B86-4BB2-9B9E-E3B72279914F}"/>
              </a:ext>
            </a:extLst>
          </p:cNvPr>
          <p:cNvCxnSpPr/>
          <p:nvPr/>
        </p:nvCxnSpPr>
        <p:spPr>
          <a:xfrm>
            <a:off x="10213971" y="3873398"/>
            <a:ext cx="381000" cy="0"/>
          </a:xfrm>
          <a:prstGeom prst="line">
            <a:avLst/>
          </a:prstGeom>
          <a:ln>
            <a:solidFill>
              <a:srgbClr val="047884"/>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8CDB4304-3AB7-46C4-AEDF-46B8C2263F44}"/>
              </a:ext>
            </a:extLst>
          </p:cNvPr>
          <p:cNvCxnSpPr/>
          <p:nvPr/>
        </p:nvCxnSpPr>
        <p:spPr>
          <a:xfrm>
            <a:off x="10213971" y="3992847"/>
            <a:ext cx="381000" cy="0"/>
          </a:xfrm>
          <a:prstGeom prst="line">
            <a:avLst/>
          </a:prstGeom>
          <a:ln>
            <a:solidFill>
              <a:srgbClr val="047884"/>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AD258C91-B940-47DB-A36D-199456F820BF}"/>
              </a:ext>
            </a:extLst>
          </p:cNvPr>
          <p:cNvCxnSpPr/>
          <p:nvPr/>
        </p:nvCxnSpPr>
        <p:spPr>
          <a:xfrm>
            <a:off x="10213971" y="4215571"/>
            <a:ext cx="381000" cy="0"/>
          </a:xfrm>
          <a:prstGeom prst="line">
            <a:avLst/>
          </a:prstGeom>
          <a:ln>
            <a:solidFill>
              <a:srgbClr val="047884"/>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FDD3B764-85C0-4CA7-BF1D-B992DA486757}"/>
              </a:ext>
            </a:extLst>
          </p:cNvPr>
          <p:cNvCxnSpPr/>
          <p:nvPr/>
        </p:nvCxnSpPr>
        <p:spPr>
          <a:xfrm>
            <a:off x="10213971" y="4897225"/>
            <a:ext cx="381000" cy="0"/>
          </a:xfrm>
          <a:prstGeom prst="line">
            <a:avLst/>
          </a:prstGeom>
          <a:ln>
            <a:solidFill>
              <a:srgbClr val="047884"/>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7BDA0872-18FC-4910-9C5F-35DF7E444D1E}"/>
              </a:ext>
            </a:extLst>
          </p:cNvPr>
          <p:cNvSpPr txBox="1"/>
          <p:nvPr/>
        </p:nvSpPr>
        <p:spPr>
          <a:xfrm>
            <a:off x="9540869" y="5636666"/>
            <a:ext cx="2727331" cy="553998"/>
          </a:xfrm>
          <a:prstGeom prst="rect">
            <a:avLst/>
          </a:prstGeom>
          <a:noFill/>
        </p:spPr>
        <p:txBody>
          <a:bodyPr wrap="square" rtlCol="0">
            <a:spAutoFit/>
          </a:bodyPr>
          <a:lstStyle/>
          <a:p>
            <a:pPr algn="ctr"/>
            <a:r>
              <a:rPr lang="fr-FR" sz="1000" i="1" dirty="0"/>
              <a:t>Source : « </a:t>
            </a:r>
            <a:r>
              <a:rPr lang="fr-FR" sz="1000" i="1" kern="0" dirty="0"/>
              <a:t>Performances du service », audit technico-financier, CITEXIA, 2021</a:t>
            </a:r>
          </a:p>
          <a:p>
            <a:pPr algn="ctr"/>
            <a:endParaRPr lang="fr-FR" sz="1000" i="1" dirty="0"/>
          </a:p>
        </p:txBody>
      </p:sp>
      <p:pic>
        <p:nvPicPr>
          <p:cNvPr id="30" name="Image 29">
            <a:extLst>
              <a:ext uri="{FF2B5EF4-FFF2-40B4-BE49-F238E27FC236}">
                <a16:creationId xmlns:a16="http://schemas.microsoft.com/office/drawing/2014/main" id="{B673BF9F-D380-476A-8B34-8F6F5C6CDAEC}"/>
              </a:ext>
            </a:extLst>
          </p:cNvPr>
          <p:cNvPicPr>
            <a:picLocks noChangeAspect="1"/>
          </p:cNvPicPr>
          <p:nvPr/>
        </p:nvPicPr>
        <p:blipFill>
          <a:blip r:embed="rId3"/>
          <a:stretch>
            <a:fillRect/>
          </a:stretch>
        </p:blipFill>
        <p:spPr>
          <a:xfrm>
            <a:off x="163861" y="2022614"/>
            <a:ext cx="8254675" cy="4636314"/>
          </a:xfrm>
          <a:prstGeom prst="rect">
            <a:avLst/>
          </a:prstGeom>
        </p:spPr>
      </p:pic>
      <p:sp>
        <p:nvSpPr>
          <p:cNvPr id="31" name="Rectangle 30">
            <a:extLst>
              <a:ext uri="{FF2B5EF4-FFF2-40B4-BE49-F238E27FC236}">
                <a16:creationId xmlns:a16="http://schemas.microsoft.com/office/drawing/2014/main" id="{4EAC7908-F78C-49B5-B6FB-69F489F33E60}"/>
              </a:ext>
            </a:extLst>
          </p:cNvPr>
          <p:cNvSpPr/>
          <p:nvPr/>
        </p:nvSpPr>
        <p:spPr>
          <a:xfrm>
            <a:off x="5753816" y="5518299"/>
            <a:ext cx="1212137" cy="1140438"/>
          </a:xfrm>
          <a:prstGeom prst="rect">
            <a:avLst/>
          </a:prstGeom>
          <a:noFill/>
          <a:ln w="19050">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7A1B7D34-47AD-4AA3-9D97-94D38F6FC63F}"/>
              </a:ext>
            </a:extLst>
          </p:cNvPr>
          <p:cNvSpPr txBox="1"/>
          <p:nvPr/>
        </p:nvSpPr>
        <p:spPr>
          <a:xfrm>
            <a:off x="4723588" y="3125575"/>
            <a:ext cx="3694948" cy="1043286"/>
          </a:xfrm>
          <a:prstGeom prst="rect">
            <a:avLst/>
          </a:prstGeom>
          <a:noFill/>
        </p:spPr>
        <p:txBody>
          <a:bodyPr wrap="square" rtlCol="0">
            <a:spAutoFit/>
          </a:bodyPr>
          <a:lstStyle/>
          <a:p>
            <a:r>
              <a:rPr lang="fr-FR" b="1" i="1" dirty="0">
                <a:solidFill>
                  <a:srgbClr val="047884"/>
                </a:solidFill>
                <a:latin typeface="Montserrat Alternates Medium" pitchFamily="2" charset="77"/>
              </a:rPr>
              <a:t>Un foyer moyen (= 2,3 </a:t>
            </a:r>
            <a:r>
              <a:rPr lang="fr-FR" b="1" i="1" dirty="0" err="1">
                <a:solidFill>
                  <a:srgbClr val="047884"/>
                </a:solidFill>
                <a:latin typeface="Montserrat Alternates Medium" pitchFamily="2" charset="77"/>
              </a:rPr>
              <a:t>hab</a:t>
            </a:r>
            <a:r>
              <a:rPr lang="fr-FR" b="1" i="1" dirty="0">
                <a:solidFill>
                  <a:srgbClr val="047884"/>
                </a:solidFill>
                <a:latin typeface="Montserrat Alternates Medium" pitchFamily="2" charset="77"/>
              </a:rPr>
              <a:t>/foyer) du SMICVAL produit en réalité en moyenne </a:t>
            </a:r>
            <a:r>
              <a:rPr lang="fr-FR" sz="2400" b="1" i="1" dirty="0">
                <a:solidFill>
                  <a:srgbClr val="047884"/>
                </a:solidFill>
                <a:latin typeface="Montserrat Alternates Medium" pitchFamily="2" charset="77"/>
              </a:rPr>
              <a:t>30kg</a:t>
            </a:r>
            <a:r>
              <a:rPr lang="fr-FR" b="1" i="1" dirty="0">
                <a:solidFill>
                  <a:srgbClr val="047884"/>
                </a:solidFill>
                <a:latin typeface="Montserrat Alternates Medium" pitchFamily="2" charset="77"/>
              </a:rPr>
              <a:t> de DMA/semaine.</a:t>
            </a:r>
          </a:p>
        </p:txBody>
      </p:sp>
    </p:spTree>
    <p:extLst>
      <p:ext uri="{BB962C8B-B14F-4D97-AF65-F5344CB8AC3E}">
        <p14:creationId xmlns:p14="http://schemas.microsoft.com/office/powerpoint/2010/main" val="2956995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64011074-5623-6D42-8551-4EB21C448CEA}"/>
              </a:ext>
            </a:extLst>
          </p:cNvPr>
          <p:cNvSpPr txBox="1"/>
          <p:nvPr/>
        </p:nvSpPr>
        <p:spPr>
          <a:xfrm>
            <a:off x="645246" y="275472"/>
            <a:ext cx="9345423" cy="102645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a:ln>
                  <a:noFill/>
                </a:ln>
                <a:solidFill>
                  <a:srgbClr val="F08176"/>
                </a:solidFill>
                <a:effectLst/>
                <a:uLnTx/>
                <a:uFillTx/>
                <a:latin typeface="Montserrat Alternates" pitchFamily="2" charset="77"/>
                <a:ea typeface="+mn-ea"/>
                <a:cs typeface="+mn-cs"/>
              </a:rPr>
              <a:t>2. Les pratiques de tri</a:t>
            </a:r>
          </a:p>
        </p:txBody>
      </p:sp>
      <p:sp>
        <p:nvSpPr>
          <p:cNvPr id="6" name="ZoneTexte 5">
            <a:extLst>
              <a:ext uri="{FF2B5EF4-FFF2-40B4-BE49-F238E27FC236}">
                <a16:creationId xmlns:a16="http://schemas.microsoft.com/office/drawing/2014/main" id="{0076B597-C04F-4DFA-8EBE-AFF3B888DFF4}"/>
              </a:ext>
            </a:extLst>
          </p:cNvPr>
          <p:cNvSpPr txBox="1"/>
          <p:nvPr/>
        </p:nvSpPr>
        <p:spPr>
          <a:xfrm>
            <a:off x="443023" y="1403498"/>
            <a:ext cx="11000040" cy="4852923"/>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rPr>
              <a:t>Près de </a:t>
            </a:r>
            <a:r>
              <a:rPr kumimoji="0" lang="fr-FR" sz="2400" b="1" i="0" u="none" strike="noStrike" kern="1200" cap="none" spc="0" normalizeH="0" baseline="0" noProof="0" dirty="0">
                <a:ln>
                  <a:noFill/>
                </a:ln>
                <a:solidFill>
                  <a:srgbClr val="047884"/>
                </a:solidFill>
                <a:effectLst/>
                <a:uLnTx/>
                <a:uFillTx/>
                <a:latin typeface="Montserrat Alternates Medium" pitchFamily="2" charset="77"/>
                <a:ea typeface="+mn-ea"/>
                <a:cs typeface="+mn-cs"/>
              </a:rPr>
              <a:t>80%</a:t>
            </a:r>
            <a:r>
              <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rPr>
              <a:t> des usagers du SMICVAL déclarent trier ses déchets « systématiquement ». Ceux qui déclarent trier « seulement souvent » ou moins sont </a:t>
            </a:r>
            <a:r>
              <a:rPr kumimoji="0" lang="fr-FR" sz="2000" b="0" i="0" u="none" strike="noStrike" kern="1200" cap="none" spc="0" normalizeH="0" baseline="0" noProof="0" dirty="0" smtClean="0">
                <a:ln>
                  <a:noFill/>
                </a:ln>
                <a:solidFill>
                  <a:srgbClr val="3C3F41"/>
                </a:solidFill>
                <a:effectLst/>
                <a:uLnTx/>
                <a:uFillTx/>
                <a:latin typeface="Montserrat Alternates Medium" pitchFamily="2" charset="77"/>
                <a:ea typeface="+mn-ea"/>
                <a:cs typeface="+mn-cs"/>
              </a:rPr>
              <a:t>majoritairement :</a:t>
            </a:r>
            <a:endPar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rPr>
              <a:t>Les femmes (corrélation mais faible)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rPr>
              <a:t>Les plus jeunes (plus on avance en âge plus on trie systématiquement)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rPr>
              <a:t>Les foyers très modestes (moins de 999€/mois)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rPr>
              <a:t>Ceux qui considèrent le déchet « négativement » (51% des trieurs occasionnels contre 40% pour les trieurs « systématiques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rPr>
              <a:t>Les 3 raisons principales du fait de trier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rPr>
              <a:t>Pour des raisons écologiques (50%)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rPr>
              <a:t>Parce que c’est nécessaire (25%)</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rPr>
              <a:t>Parce que c’est important (13%)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3C3F41"/>
                </a:solidFill>
                <a:effectLst/>
                <a:uLnTx/>
                <a:uFillTx/>
                <a:latin typeface="Montserrat Alternates Medium" pitchFamily="2" charset="77"/>
                <a:ea typeface="+mn-ea"/>
                <a:cs typeface="+mn-cs"/>
              </a:rPr>
              <a:t>Ils considèrent majoritairement (65%) leur tri comme étant « plutôt de bonne qualité ». 23% le considèrent même de « très bonne qualité ».</a:t>
            </a:r>
          </a:p>
        </p:txBody>
      </p:sp>
    </p:spTree>
    <p:extLst>
      <p:ext uri="{BB962C8B-B14F-4D97-AF65-F5344CB8AC3E}">
        <p14:creationId xmlns:p14="http://schemas.microsoft.com/office/powerpoint/2010/main" val="2835823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B913"/>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2BCE1A6-B7D7-0A4F-95A7-0E50FB5D2749}"/>
              </a:ext>
            </a:extLst>
          </p:cNvPr>
          <p:cNvPicPr>
            <a:picLocks noChangeAspect="1"/>
          </p:cNvPicPr>
          <p:nvPr/>
        </p:nvPicPr>
        <p:blipFill rotWithShape="1">
          <a:blip r:embed="rId2"/>
          <a:srcRect l="19323" t="7793" r="16811" b="29761"/>
          <a:stretch/>
        </p:blipFill>
        <p:spPr>
          <a:xfrm>
            <a:off x="1913465" y="660393"/>
            <a:ext cx="3725331" cy="3447667"/>
          </a:xfrm>
          <a:prstGeom prst="rect">
            <a:avLst/>
          </a:prstGeom>
        </p:spPr>
      </p:pic>
      <p:sp>
        <p:nvSpPr>
          <p:cNvPr id="5" name="ZoneTexte 4">
            <a:extLst>
              <a:ext uri="{FF2B5EF4-FFF2-40B4-BE49-F238E27FC236}">
                <a16:creationId xmlns:a16="http://schemas.microsoft.com/office/drawing/2014/main" id="{12D44194-EDFB-1B41-A71B-C59F8D59C791}"/>
              </a:ext>
            </a:extLst>
          </p:cNvPr>
          <p:cNvSpPr txBox="1"/>
          <p:nvPr/>
        </p:nvSpPr>
        <p:spPr>
          <a:xfrm>
            <a:off x="2768157" y="1578481"/>
            <a:ext cx="1160375" cy="1108223"/>
          </a:xfrm>
          <a:prstGeom prst="rect">
            <a:avLst/>
          </a:prstGeom>
          <a:noFill/>
        </p:spPr>
        <p:txBody>
          <a:bodyPr wrap="square" rtlCol="0">
            <a:noAutofit/>
          </a:bodyPr>
          <a:lstStyle/>
          <a:p>
            <a:r>
              <a:rPr lang="fr-FR" sz="7000" b="1" dirty="0">
                <a:solidFill>
                  <a:srgbClr val="5BB49A"/>
                </a:solidFill>
                <a:latin typeface="Montserrat Alternates" pitchFamily="2" charset="77"/>
              </a:rPr>
              <a:t>1.</a:t>
            </a:r>
          </a:p>
        </p:txBody>
      </p:sp>
      <p:sp>
        <p:nvSpPr>
          <p:cNvPr id="2" name="ZoneTexte 1">
            <a:extLst>
              <a:ext uri="{FF2B5EF4-FFF2-40B4-BE49-F238E27FC236}">
                <a16:creationId xmlns:a16="http://schemas.microsoft.com/office/drawing/2014/main" id="{125F1033-8DDA-D54B-B8C1-F48A71DA61CF}"/>
              </a:ext>
            </a:extLst>
          </p:cNvPr>
          <p:cNvSpPr txBox="1"/>
          <p:nvPr/>
        </p:nvSpPr>
        <p:spPr>
          <a:xfrm>
            <a:off x="3725331" y="2686704"/>
            <a:ext cx="6335486" cy="3119952"/>
          </a:xfrm>
          <a:prstGeom prst="rect">
            <a:avLst/>
          </a:prstGeom>
          <a:noFill/>
        </p:spPr>
        <p:txBody>
          <a:bodyPr wrap="square" rtlCol="0">
            <a:noAutofit/>
          </a:bodyPr>
          <a:lstStyle/>
          <a:p>
            <a:r>
              <a:rPr lang="fr-FR" sz="6100" b="1" dirty="0">
                <a:solidFill>
                  <a:srgbClr val="5BB49A"/>
                </a:solidFill>
                <a:latin typeface="Montserrat Alternates" pitchFamily="2" charset="77"/>
              </a:rPr>
              <a:t>Méthodologie</a:t>
            </a:r>
            <a:endParaRPr lang="fr-FR" sz="6100" b="1" dirty="0">
              <a:solidFill>
                <a:srgbClr val="047884"/>
              </a:solidFill>
              <a:latin typeface="Montserrat Alternates" pitchFamily="2" charset="77"/>
            </a:endParaRPr>
          </a:p>
        </p:txBody>
      </p:sp>
    </p:spTree>
    <p:extLst>
      <p:ext uri="{BB962C8B-B14F-4D97-AF65-F5344CB8AC3E}">
        <p14:creationId xmlns:p14="http://schemas.microsoft.com/office/powerpoint/2010/main" val="2956575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64011074-5623-6D42-8551-4EB21C448CEA}"/>
              </a:ext>
            </a:extLst>
          </p:cNvPr>
          <p:cNvSpPr txBox="1"/>
          <p:nvPr/>
        </p:nvSpPr>
        <p:spPr>
          <a:xfrm>
            <a:off x="645246" y="262754"/>
            <a:ext cx="9345423" cy="1026458"/>
          </a:xfrm>
          <a:prstGeom prst="rect">
            <a:avLst/>
          </a:prstGeom>
          <a:noFill/>
        </p:spPr>
        <p:txBody>
          <a:bodyPr wrap="square" rtlCol="0">
            <a:noAutofit/>
          </a:bodyPr>
          <a:lstStyle/>
          <a:p>
            <a:r>
              <a:rPr lang="fr-FR" sz="4500" b="1" dirty="0">
                <a:solidFill>
                  <a:srgbClr val="F08176"/>
                </a:solidFill>
                <a:latin typeface="Montserrat Alternates" pitchFamily="2" charset="77"/>
              </a:rPr>
              <a:t>2. Les pratiques de tri</a:t>
            </a:r>
          </a:p>
        </p:txBody>
      </p:sp>
      <p:sp>
        <p:nvSpPr>
          <p:cNvPr id="7" name="ZoneTexte 6">
            <a:extLst>
              <a:ext uri="{FF2B5EF4-FFF2-40B4-BE49-F238E27FC236}">
                <a16:creationId xmlns:a16="http://schemas.microsoft.com/office/drawing/2014/main" id="{8284824F-0D67-4600-804D-3FCCDF99FE8A}"/>
              </a:ext>
            </a:extLst>
          </p:cNvPr>
          <p:cNvSpPr txBox="1"/>
          <p:nvPr/>
        </p:nvSpPr>
        <p:spPr>
          <a:xfrm>
            <a:off x="1234795" y="1026650"/>
            <a:ext cx="8402500" cy="649705"/>
          </a:xfrm>
          <a:prstGeom prst="rect">
            <a:avLst/>
          </a:prstGeom>
          <a:noFill/>
        </p:spPr>
        <p:txBody>
          <a:bodyPr wrap="square" rtlCol="0">
            <a:noAutofit/>
          </a:bodyPr>
          <a:lstStyle/>
          <a:p>
            <a:r>
              <a:rPr lang="fr-FR" sz="2800" dirty="0">
                <a:solidFill>
                  <a:srgbClr val="047884"/>
                </a:solidFill>
                <a:latin typeface="Montserrat Alternates Medium" pitchFamily="2" charset="77"/>
              </a:rPr>
              <a:t>Les apports en pôle recyclage</a:t>
            </a:r>
          </a:p>
        </p:txBody>
      </p:sp>
      <p:pic>
        <p:nvPicPr>
          <p:cNvPr id="2" name="Image 1">
            <a:extLst>
              <a:ext uri="{FF2B5EF4-FFF2-40B4-BE49-F238E27FC236}">
                <a16:creationId xmlns:a16="http://schemas.microsoft.com/office/drawing/2014/main" id="{C2FFFA7A-869E-4CF5-9F64-0BE7478AD2AB}"/>
              </a:ext>
            </a:extLst>
          </p:cNvPr>
          <p:cNvPicPr>
            <a:picLocks noChangeAspect="1"/>
          </p:cNvPicPr>
          <p:nvPr/>
        </p:nvPicPr>
        <p:blipFill>
          <a:blip r:embed="rId2"/>
          <a:stretch>
            <a:fillRect/>
          </a:stretch>
        </p:blipFill>
        <p:spPr>
          <a:xfrm>
            <a:off x="141220" y="1757139"/>
            <a:ext cx="7126084" cy="4656421"/>
          </a:xfrm>
          <a:prstGeom prst="rect">
            <a:avLst/>
          </a:prstGeom>
        </p:spPr>
      </p:pic>
      <p:sp>
        <p:nvSpPr>
          <p:cNvPr id="3" name="ZoneTexte 2">
            <a:extLst>
              <a:ext uri="{FF2B5EF4-FFF2-40B4-BE49-F238E27FC236}">
                <a16:creationId xmlns:a16="http://schemas.microsoft.com/office/drawing/2014/main" id="{5F750BF7-8841-4A40-81D0-000DB3D14171}"/>
              </a:ext>
            </a:extLst>
          </p:cNvPr>
          <p:cNvSpPr txBox="1"/>
          <p:nvPr/>
        </p:nvSpPr>
        <p:spPr>
          <a:xfrm>
            <a:off x="7514059" y="3974822"/>
            <a:ext cx="4436936" cy="2308324"/>
          </a:xfrm>
          <a:prstGeom prst="rect">
            <a:avLst/>
          </a:prstGeom>
          <a:noFill/>
        </p:spPr>
        <p:txBody>
          <a:bodyPr wrap="square" rtlCol="0">
            <a:spAutoFit/>
          </a:bodyPr>
          <a:lstStyle/>
          <a:p>
            <a:r>
              <a:rPr lang="fr-FR" dirty="0">
                <a:solidFill>
                  <a:srgbClr val="3C3F41"/>
                </a:solidFill>
                <a:latin typeface="Montserrat Alternates Medium" pitchFamily="2" charset="77"/>
              </a:rPr>
              <a:t>Pour y </a:t>
            </a:r>
            <a:r>
              <a:rPr lang="fr-FR" dirty="0" smtClean="0">
                <a:solidFill>
                  <a:srgbClr val="3C3F41"/>
                </a:solidFill>
                <a:latin typeface="Montserrat Alternates Medium" pitchFamily="2" charset="77"/>
              </a:rPr>
              <a:t>apporter :</a:t>
            </a:r>
          </a:p>
          <a:p>
            <a:endParaRPr lang="fr-FR" dirty="0">
              <a:solidFill>
                <a:srgbClr val="3C3F41"/>
              </a:solidFill>
              <a:latin typeface="Montserrat Alternates Medium" pitchFamily="2" charset="77"/>
            </a:endParaRPr>
          </a:p>
          <a:p>
            <a:pPr marL="446088" lvl="1" indent="-271463" defTabSz="446088">
              <a:buFont typeface="+mj-lt"/>
              <a:buAutoNum type="arabicPeriod"/>
            </a:pPr>
            <a:r>
              <a:rPr lang="fr-FR" b="1" dirty="0">
                <a:solidFill>
                  <a:srgbClr val="047884"/>
                </a:solidFill>
                <a:latin typeface="Montserrat Alternates Medium" pitchFamily="2" charset="77"/>
              </a:rPr>
              <a:t>« Le tout-venant » (60%)</a:t>
            </a:r>
          </a:p>
          <a:p>
            <a:pPr marL="446088" lvl="1" indent="-271463" defTabSz="446088">
              <a:buFont typeface="+mj-lt"/>
              <a:buAutoNum type="arabicPeriod"/>
            </a:pPr>
            <a:r>
              <a:rPr lang="fr-FR" dirty="0">
                <a:solidFill>
                  <a:srgbClr val="3C3F41"/>
                </a:solidFill>
                <a:latin typeface="Montserrat Alternates Medium" pitchFamily="2" charset="77"/>
              </a:rPr>
              <a:t>Végétaux autre que l’herbe de tonte et les feuilles (40%)</a:t>
            </a:r>
          </a:p>
          <a:p>
            <a:pPr marL="446088" lvl="1" indent="-271463" defTabSz="446088">
              <a:buFont typeface="+mj-lt"/>
              <a:buAutoNum type="arabicPeriod"/>
            </a:pPr>
            <a:r>
              <a:rPr lang="fr-FR" dirty="0">
                <a:solidFill>
                  <a:srgbClr val="3C3F41"/>
                </a:solidFill>
                <a:latin typeface="Montserrat Alternates Medium" pitchFamily="2" charset="77"/>
              </a:rPr>
              <a:t>Electroménager (33%)</a:t>
            </a:r>
          </a:p>
          <a:p>
            <a:pPr marL="446088" lvl="1" indent="-271463" defTabSz="446088">
              <a:buFont typeface="+mj-lt"/>
              <a:buAutoNum type="arabicPeriod"/>
            </a:pPr>
            <a:r>
              <a:rPr lang="fr-FR" dirty="0">
                <a:solidFill>
                  <a:srgbClr val="3C3F41"/>
                </a:solidFill>
                <a:latin typeface="Montserrat Alternates Medium" pitchFamily="2" charset="77"/>
              </a:rPr>
              <a:t>Bois et meuble (27%)</a:t>
            </a:r>
          </a:p>
          <a:p>
            <a:pPr marL="446088" lvl="1" indent="-271463" defTabSz="446088">
              <a:buFont typeface="+mj-lt"/>
              <a:buAutoNum type="arabicPeriod"/>
            </a:pPr>
            <a:r>
              <a:rPr lang="fr-FR" dirty="0">
                <a:solidFill>
                  <a:srgbClr val="3C3F41"/>
                </a:solidFill>
                <a:latin typeface="Montserrat Alternates Medium" pitchFamily="2" charset="77"/>
              </a:rPr>
              <a:t>Herbes de tonte et feuille (24%)</a:t>
            </a:r>
          </a:p>
        </p:txBody>
      </p:sp>
      <p:sp>
        <p:nvSpPr>
          <p:cNvPr id="5" name="ZoneTexte 4">
            <a:extLst>
              <a:ext uri="{FF2B5EF4-FFF2-40B4-BE49-F238E27FC236}">
                <a16:creationId xmlns:a16="http://schemas.microsoft.com/office/drawing/2014/main" id="{E3598D19-13CC-4584-BCB0-33E599050CD8}"/>
              </a:ext>
            </a:extLst>
          </p:cNvPr>
          <p:cNvSpPr txBox="1"/>
          <p:nvPr/>
        </p:nvSpPr>
        <p:spPr>
          <a:xfrm>
            <a:off x="7514059" y="500233"/>
            <a:ext cx="4246472" cy="3385542"/>
          </a:xfrm>
          <a:prstGeom prst="rect">
            <a:avLst/>
          </a:prstGeom>
          <a:noFill/>
        </p:spPr>
        <p:txBody>
          <a:bodyPr wrap="square" rtlCol="0">
            <a:spAutoFit/>
          </a:bodyPr>
          <a:lstStyle/>
          <a:p>
            <a:pPr marL="174625" lvl="1" defTabSz="446088"/>
            <a:r>
              <a:rPr lang="fr-FR" b="1" dirty="0">
                <a:solidFill>
                  <a:srgbClr val="047884"/>
                </a:solidFill>
                <a:latin typeface="Montserrat Alternates Medium" pitchFamily="2" charset="77"/>
              </a:rPr>
              <a:t>Ceux qui fréquentent le plus les pôles recyclage (env. 95% au moins 1 fois/an) : </a:t>
            </a:r>
            <a:endParaRPr lang="fr-FR" b="1" dirty="0" smtClean="0">
              <a:solidFill>
                <a:srgbClr val="047884"/>
              </a:solidFill>
              <a:latin typeface="Montserrat Alternates Medium" pitchFamily="2" charset="77"/>
            </a:endParaRPr>
          </a:p>
          <a:p>
            <a:pPr marL="174625" lvl="1" defTabSz="446088"/>
            <a:r>
              <a:rPr lang="fr-FR" sz="1600" u="sng" dirty="0"/>
              <a:t/>
            </a:r>
            <a:br>
              <a:rPr lang="fr-FR" sz="1600" u="sng" dirty="0"/>
            </a:br>
            <a:r>
              <a:rPr lang="fr-FR" dirty="0">
                <a:solidFill>
                  <a:srgbClr val="3C3F41"/>
                </a:solidFill>
                <a:latin typeface="Montserrat Alternates Medium" pitchFamily="2" charset="77"/>
              </a:rPr>
              <a:t>- les hommes, </a:t>
            </a:r>
          </a:p>
          <a:p>
            <a:pPr marL="174625" lvl="1" defTabSz="446088"/>
            <a:r>
              <a:rPr lang="fr-FR" dirty="0">
                <a:solidFill>
                  <a:srgbClr val="3C3F41"/>
                </a:solidFill>
                <a:latin typeface="Montserrat Alternates Medium" pitchFamily="2" charset="77"/>
              </a:rPr>
              <a:t>- les 44-74 ans, </a:t>
            </a:r>
          </a:p>
          <a:p>
            <a:pPr marL="174625" lvl="1" defTabSz="446088"/>
            <a:r>
              <a:rPr lang="fr-FR" dirty="0">
                <a:solidFill>
                  <a:srgbClr val="3C3F41"/>
                </a:solidFill>
                <a:latin typeface="Montserrat Alternates Medium" pitchFamily="2" charset="77"/>
              </a:rPr>
              <a:t>- ceux qui vivent en maison (près de 30% des personnes habitant en appartement déclarent ne JAMAIS y aller), </a:t>
            </a:r>
          </a:p>
          <a:p>
            <a:pPr marL="174625" lvl="1" defTabSz="446088"/>
            <a:r>
              <a:rPr lang="fr-FR" dirty="0">
                <a:solidFill>
                  <a:srgbClr val="3C3F41"/>
                </a:solidFill>
                <a:latin typeface="Montserrat Alternates Medium" pitchFamily="2" charset="77"/>
              </a:rPr>
              <a:t>- et les personnes aux revenus moyens à élevés.</a:t>
            </a:r>
          </a:p>
        </p:txBody>
      </p:sp>
    </p:spTree>
    <p:extLst>
      <p:ext uri="{BB962C8B-B14F-4D97-AF65-F5344CB8AC3E}">
        <p14:creationId xmlns:p14="http://schemas.microsoft.com/office/powerpoint/2010/main" val="305683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0B1FE8D-3420-0B40-BCFC-35173D082E4C}"/>
              </a:ext>
            </a:extLst>
          </p:cNvPr>
          <p:cNvPicPr>
            <a:picLocks noChangeAspect="1"/>
          </p:cNvPicPr>
          <p:nvPr/>
        </p:nvPicPr>
        <p:blipFill>
          <a:blip r:embed="rId2"/>
          <a:stretch>
            <a:fillRect/>
          </a:stretch>
        </p:blipFill>
        <p:spPr>
          <a:xfrm>
            <a:off x="10113975" y="5215466"/>
            <a:ext cx="1595432" cy="1510119"/>
          </a:xfrm>
          <a:prstGeom prst="rect">
            <a:avLst/>
          </a:prstGeom>
        </p:spPr>
      </p:pic>
      <p:sp>
        <p:nvSpPr>
          <p:cNvPr id="11" name="ZoneTexte 10">
            <a:extLst>
              <a:ext uri="{FF2B5EF4-FFF2-40B4-BE49-F238E27FC236}">
                <a16:creationId xmlns:a16="http://schemas.microsoft.com/office/drawing/2014/main" id="{6A452C76-0080-2E43-812C-58FC717D2758}"/>
              </a:ext>
            </a:extLst>
          </p:cNvPr>
          <p:cNvSpPr txBox="1"/>
          <p:nvPr/>
        </p:nvSpPr>
        <p:spPr>
          <a:xfrm>
            <a:off x="1234795" y="940776"/>
            <a:ext cx="8402500" cy="649705"/>
          </a:xfrm>
          <a:prstGeom prst="rect">
            <a:avLst/>
          </a:prstGeom>
          <a:noFill/>
        </p:spPr>
        <p:txBody>
          <a:bodyPr wrap="square" rtlCol="0">
            <a:noAutofit/>
          </a:bodyPr>
          <a:lstStyle/>
          <a:p>
            <a:r>
              <a:rPr lang="fr-FR" sz="2800" dirty="0">
                <a:solidFill>
                  <a:srgbClr val="047884"/>
                </a:solidFill>
                <a:latin typeface="Montserrat Alternates Medium" pitchFamily="2" charset="77"/>
              </a:rPr>
              <a:t>Le compostage</a:t>
            </a:r>
          </a:p>
        </p:txBody>
      </p:sp>
      <p:pic>
        <p:nvPicPr>
          <p:cNvPr id="2" name="Image 1">
            <a:extLst>
              <a:ext uri="{FF2B5EF4-FFF2-40B4-BE49-F238E27FC236}">
                <a16:creationId xmlns:a16="http://schemas.microsoft.com/office/drawing/2014/main" id="{7C9555C7-B358-44D9-85FC-E8EEB900EBE6}"/>
              </a:ext>
            </a:extLst>
          </p:cNvPr>
          <p:cNvPicPr>
            <a:picLocks noChangeAspect="1"/>
          </p:cNvPicPr>
          <p:nvPr/>
        </p:nvPicPr>
        <p:blipFill>
          <a:blip r:embed="rId3"/>
          <a:stretch>
            <a:fillRect/>
          </a:stretch>
        </p:blipFill>
        <p:spPr>
          <a:xfrm>
            <a:off x="3913993" y="1565756"/>
            <a:ext cx="7965173" cy="5159829"/>
          </a:xfrm>
          <a:prstGeom prst="rect">
            <a:avLst/>
          </a:prstGeom>
        </p:spPr>
      </p:pic>
      <p:sp>
        <p:nvSpPr>
          <p:cNvPr id="4" name="Rectangle 3">
            <a:extLst>
              <a:ext uri="{FF2B5EF4-FFF2-40B4-BE49-F238E27FC236}">
                <a16:creationId xmlns:a16="http://schemas.microsoft.com/office/drawing/2014/main" id="{36347361-8425-47AB-AD8C-67DE6324FE37}"/>
              </a:ext>
            </a:extLst>
          </p:cNvPr>
          <p:cNvSpPr/>
          <p:nvPr/>
        </p:nvSpPr>
        <p:spPr>
          <a:xfrm>
            <a:off x="4562573" y="1941922"/>
            <a:ext cx="3619108" cy="4783663"/>
          </a:xfrm>
          <a:prstGeom prst="rect">
            <a:avLst/>
          </a:prstGeom>
          <a:noFill/>
          <a:ln w="19050">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8D03BA3-A26B-417C-95DB-C669C3DE34B5}"/>
              </a:ext>
            </a:extLst>
          </p:cNvPr>
          <p:cNvSpPr/>
          <p:nvPr/>
        </p:nvSpPr>
        <p:spPr>
          <a:xfrm>
            <a:off x="8229599" y="1941921"/>
            <a:ext cx="3697485" cy="4783664"/>
          </a:xfrm>
          <a:prstGeom prst="rect">
            <a:avLst/>
          </a:prstGeom>
          <a:noFill/>
          <a:ln w="19050">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B22D7033-B6AC-41BE-85DB-0D645031E123}"/>
              </a:ext>
            </a:extLst>
          </p:cNvPr>
          <p:cNvSpPr txBox="1"/>
          <p:nvPr/>
        </p:nvSpPr>
        <p:spPr>
          <a:xfrm>
            <a:off x="6489361" y="2846895"/>
            <a:ext cx="801278" cy="369332"/>
          </a:xfrm>
          <a:prstGeom prst="rect">
            <a:avLst/>
          </a:prstGeom>
          <a:noFill/>
        </p:spPr>
        <p:txBody>
          <a:bodyPr wrap="square" rtlCol="0">
            <a:spAutoFit/>
          </a:bodyPr>
          <a:lstStyle/>
          <a:p>
            <a:r>
              <a:rPr lang="fr-FR" b="1" dirty="0">
                <a:solidFill>
                  <a:srgbClr val="047884"/>
                </a:solidFill>
                <a:latin typeface="Montserrat Alternates Medium" pitchFamily="2" charset="77"/>
              </a:rPr>
              <a:t>53,4%</a:t>
            </a:r>
          </a:p>
        </p:txBody>
      </p:sp>
      <p:sp>
        <p:nvSpPr>
          <p:cNvPr id="12" name="ZoneTexte 11">
            <a:extLst>
              <a:ext uri="{FF2B5EF4-FFF2-40B4-BE49-F238E27FC236}">
                <a16:creationId xmlns:a16="http://schemas.microsoft.com/office/drawing/2014/main" id="{BC84B96E-D286-453C-BF52-00523F704629}"/>
              </a:ext>
            </a:extLst>
          </p:cNvPr>
          <p:cNvSpPr txBox="1"/>
          <p:nvPr/>
        </p:nvSpPr>
        <p:spPr>
          <a:xfrm>
            <a:off x="8427563" y="2848466"/>
            <a:ext cx="801278" cy="369332"/>
          </a:xfrm>
          <a:prstGeom prst="rect">
            <a:avLst/>
          </a:prstGeom>
          <a:noFill/>
        </p:spPr>
        <p:txBody>
          <a:bodyPr wrap="square" rtlCol="0">
            <a:spAutoFit/>
          </a:bodyPr>
          <a:lstStyle/>
          <a:p>
            <a:r>
              <a:rPr lang="fr-FR" b="1" dirty="0">
                <a:solidFill>
                  <a:srgbClr val="047884"/>
                </a:solidFill>
                <a:latin typeface="Montserrat Alternates Medium" pitchFamily="2" charset="77"/>
              </a:rPr>
              <a:t>45,1%</a:t>
            </a:r>
          </a:p>
        </p:txBody>
      </p:sp>
      <p:sp>
        <p:nvSpPr>
          <p:cNvPr id="7" name="ZoneTexte 6">
            <a:extLst>
              <a:ext uri="{FF2B5EF4-FFF2-40B4-BE49-F238E27FC236}">
                <a16:creationId xmlns:a16="http://schemas.microsoft.com/office/drawing/2014/main" id="{7B31B17B-B793-4340-AE23-0E22E830B4E3}"/>
              </a:ext>
            </a:extLst>
          </p:cNvPr>
          <p:cNvSpPr txBox="1"/>
          <p:nvPr/>
        </p:nvSpPr>
        <p:spPr>
          <a:xfrm>
            <a:off x="230526" y="2022011"/>
            <a:ext cx="3736159" cy="4247317"/>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Montserrat Alternates" panose="00000500000000000000" pitchFamily="2" charset="0"/>
              </a:rPr>
              <a:t>Pour ceux qui compostent (53%), la raison principale est celle d’</a:t>
            </a:r>
            <a:r>
              <a:rPr lang="fr-FR" b="1" dirty="0">
                <a:solidFill>
                  <a:srgbClr val="047884"/>
                </a:solidFill>
                <a:latin typeface="Montserrat Alternates" panose="00000500000000000000" pitchFamily="2" charset="0"/>
              </a:rPr>
              <a:t>obtenir un fertilisant gratuit</a:t>
            </a:r>
            <a:r>
              <a:rPr lang="fr-FR" dirty="0">
                <a:latin typeface="Montserrat Alternates" panose="00000500000000000000" pitchFamily="2" charset="0"/>
              </a:rPr>
              <a:t>.</a:t>
            </a:r>
          </a:p>
          <a:p>
            <a:pPr marL="285750" indent="-285750">
              <a:buFont typeface="Arial" panose="020B0604020202020204" pitchFamily="34" charset="0"/>
              <a:buChar char="•"/>
            </a:pPr>
            <a:endParaRPr lang="fr-FR" dirty="0">
              <a:latin typeface="Montserrat Alternates" panose="00000500000000000000" pitchFamily="2" charset="0"/>
            </a:endParaRPr>
          </a:p>
          <a:p>
            <a:pPr marL="285750" indent="-285750">
              <a:buFont typeface="Arial" panose="020B0604020202020204" pitchFamily="34" charset="0"/>
              <a:buChar char="•"/>
            </a:pPr>
            <a:r>
              <a:rPr lang="fr-FR" dirty="0">
                <a:latin typeface="Montserrat Alternates" panose="00000500000000000000" pitchFamily="2" charset="0"/>
              </a:rPr>
              <a:t>Pour ceux qui ne compostent pas, essentiellement parce qu’</a:t>
            </a:r>
            <a:r>
              <a:rPr lang="fr-FR" b="1" dirty="0">
                <a:solidFill>
                  <a:srgbClr val="047884"/>
                </a:solidFill>
                <a:latin typeface="Montserrat Alternates" panose="00000500000000000000" pitchFamily="2" charset="0"/>
              </a:rPr>
              <a:t>ils ne disposent pas de composteur à domicile ou à proximité </a:t>
            </a:r>
            <a:r>
              <a:rPr lang="fr-FR" dirty="0">
                <a:latin typeface="Montserrat Alternates" panose="00000500000000000000" pitchFamily="2" charset="0"/>
              </a:rPr>
              <a:t>! 7,3% à cause des nuisances induites (odeurs et nuisibles). 3,5% parce qu’ils ne savent pas comment faire.</a:t>
            </a:r>
          </a:p>
        </p:txBody>
      </p:sp>
      <p:sp>
        <p:nvSpPr>
          <p:cNvPr id="13" name="ZoneTexte 12">
            <a:extLst>
              <a:ext uri="{FF2B5EF4-FFF2-40B4-BE49-F238E27FC236}">
                <a16:creationId xmlns:a16="http://schemas.microsoft.com/office/drawing/2014/main" id="{B0F96FD2-00A5-41E1-B950-04013E6952F3}"/>
              </a:ext>
            </a:extLst>
          </p:cNvPr>
          <p:cNvSpPr txBox="1"/>
          <p:nvPr/>
        </p:nvSpPr>
        <p:spPr>
          <a:xfrm>
            <a:off x="645246" y="262754"/>
            <a:ext cx="9345423" cy="1026458"/>
          </a:xfrm>
          <a:prstGeom prst="rect">
            <a:avLst/>
          </a:prstGeom>
          <a:noFill/>
        </p:spPr>
        <p:txBody>
          <a:bodyPr wrap="square" rtlCol="0">
            <a:noAutofit/>
          </a:bodyPr>
          <a:lstStyle/>
          <a:p>
            <a:r>
              <a:rPr lang="fr-FR" sz="4500" b="1" dirty="0">
                <a:solidFill>
                  <a:srgbClr val="F08176"/>
                </a:solidFill>
                <a:latin typeface="Montserrat Alternates" pitchFamily="2" charset="77"/>
              </a:rPr>
              <a:t>2. Les pratiques de tri</a:t>
            </a:r>
          </a:p>
        </p:txBody>
      </p:sp>
    </p:spTree>
    <p:extLst>
      <p:ext uri="{BB962C8B-B14F-4D97-AF65-F5344CB8AC3E}">
        <p14:creationId xmlns:p14="http://schemas.microsoft.com/office/powerpoint/2010/main" val="1089911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0B1FE8D-3420-0B40-BCFC-35173D082E4C}"/>
              </a:ext>
            </a:extLst>
          </p:cNvPr>
          <p:cNvPicPr>
            <a:picLocks noChangeAspect="1"/>
          </p:cNvPicPr>
          <p:nvPr/>
        </p:nvPicPr>
        <p:blipFill>
          <a:blip r:embed="rId2"/>
          <a:stretch>
            <a:fillRect/>
          </a:stretch>
        </p:blipFill>
        <p:spPr>
          <a:xfrm>
            <a:off x="10113975" y="5215466"/>
            <a:ext cx="1595432" cy="1510119"/>
          </a:xfrm>
          <a:prstGeom prst="rect">
            <a:avLst/>
          </a:prstGeom>
        </p:spPr>
      </p:pic>
      <p:sp>
        <p:nvSpPr>
          <p:cNvPr id="11" name="ZoneTexte 10">
            <a:extLst>
              <a:ext uri="{FF2B5EF4-FFF2-40B4-BE49-F238E27FC236}">
                <a16:creationId xmlns:a16="http://schemas.microsoft.com/office/drawing/2014/main" id="{6A452C76-0080-2E43-812C-58FC717D2758}"/>
              </a:ext>
            </a:extLst>
          </p:cNvPr>
          <p:cNvSpPr txBox="1"/>
          <p:nvPr/>
        </p:nvSpPr>
        <p:spPr>
          <a:xfrm>
            <a:off x="1234794" y="940776"/>
            <a:ext cx="10560965" cy="649705"/>
          </a:xfrm>
          <a:prstGeom prst="rect">
            <a:avLst/>
          </a:prstGeom>
          <a:noFill/>
        </p:spPr>
        <p:txBody>
          <a:bodyPr wrap="square" rtlCol="0">
            <a:noAutofit/>
          </a:bodyPr>
          <a:lstStyle/>
          <a:p>
            <a:r>
              <a:rPr lang="fr-FR" sz="2800" dirty="0">
                <a:solidFill>
                  <a:srgbClr val="047884"/>
                </a:solidFill>
                <a:latin typeface="Montserrat Alternates Medium" pitchFamily="2" charset="77"/>
              </a:rPr>
              <a:t>Presque la moitié des usagers du SMICVAL reste à conquérir / accompagner sur le compostage : où et qui?</a:t>
            </a:r>
          </a:p>
          <a:p>
            <a:endParaRPr lang="fr-FR" sz="2800" dirty="0">
              <a:solidFill>
                <a:srgbClr val="047884"/>
              </a:solidFill>
              <a:latin typeface="Montserrat Alternates Medium" pitchFamily="2" charset="77"/>
            </a:endParaRPr>
          </a:p>
        </p:txBody>
      </p:sp>
      <p:sp>
        <p:nvSpPr>
          <p:cNvPr id="13" name="ZoneTexte 12">
            <a:extLst>
              <a:ext uri="{FF2B5EF4-FFF2-40B4-BE49-F238E27FC236}">
                <a16:creationId xmlns:a16="http://schemas.microsoft.com/office/drawing/2014/main" id="{363F2A33-42D5-47A1-832C-1610E87B0F05}"/>
              </a:ext>
            </a:extLst>
          </p:cNvPr>
          <p:cNvSpPr txBox="1"/>
          <p:nvPr/>
        </p:nvSpPr>
        <p:spPr>
          <a:xfrm>
            <a:off x="396241" y="2214880"/>
            <a:ext cx="2814320" cy="2308324"/>
          </a:xfrm>
          <a:prstGeom prst="rect">
            <a:avLst/>
          </a:prstGeom>
          <a:noFill/>
        </p:spPr>
        <p:txBody>
          <a:bodyPr wrap="square" rtlCol="0">
            <a:spAutoFit/>
          </a:bodyPr>
          <a:lstStyle/>
          <a:p>
            <a:r>
              <a:rPr lang="fr-FR" u="sng" dirty="0">
                <a:latin typeface="Montserrat Alternates" panose="00000500000000000000" pitchFamily="2" charset="0"/>
              </a:rPr>
              <a:t>Les </a:t>
            </a:r>
            <a:r>
              <a:rPr lang="fr-FR" u="sng" dirty="0" err="1">
                <a:latin typeface="Montserrat Alternates" panose="00000500000000000000" pitchFamily="2" charset="0"/>
              </a:rPr>
              <a:t>CdC</a:t>
            </a:r>
            <a:r>
              <a:rPr lang="fr-FR" u="sng" dirty="0">
                <a:latin typeface="Montserrat Alternates" panose="00000500000000000000" pitchFamily="2" charset="0"/>
              </a:rPr>
              <a:t> où on composte le moins </a:t>
            </a:r>
            <a:r>
              <a:rPr lang="fr-FR" dirty="0">
                <a:latin typeface="Montserrat Alternates" panose="00000500000000000000" pitchFamily="2" charset="0"/>
              </a:rPr>
              <a:t>: </a:t>
            </a:r>
          </a:p>
          <a:p>
            <a:pPr marL="285750" indent="-285750">
              <a:buFont typeface="Arial" panose="020B0604020202020204" pitchFamily="34" charset="0"/>
              <a:buChar char="•"/>
            </a:pPr>
            <a:r>
              <a:rPr lang="fr-FR" b="1" dirty="0">
                <a:solidFill>
                  <a:srgbClr val="218C8B"/>
                </a:solidFill>
                <a:latin typeface="Montserrat Alternates" panose="00000500000000000000" pitchFamily="2" charset="0"/>
              </a:rPr>
              <a:t>Latitude Nord Gironde</a:t>
            </a:r>
          </a:p>
          <a:p>
            <a:pPr marL="285750" indent="-285750">
              <a:buFont typeface="Arial" panose="020B0604020202020204" pitchFamily="34" charset="0"/>
              <a:buChar char="•"/>
            </a:pPr>
            <a:r>
              <a:rPr lang="fr-FR" b="1" dirty="0">
                <a:solidFill>
                  <a:srgbClr val="218C8B"/>
                </a:solidFill>
                <a:latin typeface="Montserrat Alternates" panose="00000500000000000000" pitchFamily="2" charset="0"/>
              </a:rPr>
              <a:t>Le Grand Cubzaguais</a:t>
            </a:r>
          </a:p>
          <a:p>
            <a:pPr marL="285750" indent="-285750">
              <a:buFont typeface="Arial" panose="020B0604020202020204" pitchFamily="34" charset="0"/>
              <a:buChar char="•"/>
            </a:pPr>
            <a:r>
              <a:rPr lang="fr-FR" b="1" dirty="0">
                <a:solidFill>
                  <a:srgbClr val="218C8B"/>
                </a:solidFill>
                <a:latin typeface="Montserrat Alternates" panose="00000500000000000000" pitchFamily="2" charset="0"/>
              </a:rPr>
              <a:t>Blaye</a:t>
            </a:r>
          </a:p>
          <a:p>
            <a:pPr marL="285750" indent="-285750">
              <a:buFont typeface="Arial" panose="020B0604020202020204" pitchFamily="34" charset="0"/>
              <a:buChar char="•"/>
            </a:pPr>
            <a:r>
              <a:rPr lang="fr-FR" b="1" dirty="0">
                <a:solidFill>
                  <a:srgbClr val="218C8B"/>
                </a:solidFill>
                <a:latin typeface="Montserrat Alternates" panose="00000500000000000000" pitchFamily="2" charset="0"/>
              </a:rPr>
              <a:t>CALI</a:t>
            </a:r>
          </a:p>
        </p:txBody>
      </p:sp>
      <p:pic>
        <p:nvPicPr>
          <p:cNvPr id="14" name="Image 13">
            <a:extLst>
              <a:ext uri="{FF2B5EF4-FFF2-40B4-BE49-F238E27FC236}">
                <a16:creationId xmlns:a16="http://schemas.microsoft.com/office/drawing/2014/main" id="{C83AA6AD-1B91-4598-A34D-16DF89BB2DFF}"/>
              </a:ext>
            </a:extLst>
          </p:cNvPr>
          <p:cNvPicPr>
            <a:picLocks noChangeAspect="1"/>
          </p:cNvPicPr>
          <p:nvPr/>
        </p:nvPicPr>
        <p:blipFill rotWithShape="1">
          <a:blip r:embed="rId3"/>
          <a:srcRect l="6799" t="45128"/>
          <a:stretch/>
        </p:blipFill>
        <p:spPr>
          <a:xfrm>
            <a:off x="7135148" y="4586395"/>
            <a:ext cx="4660611" cy="1920990"/>
          </a:xfrm>
          <a:prstGeom prst="rect">
            <a:avLst/>
          </a:prstGeom>
        </p:spPr>
      </p:pic>
      <p:sp>
        <p:nvSpPr>
          <p:cNvPr id="15" name="ZoneTexte 14">
            <a:extLst>
              <a:ext uri="{FF2B5EF4-FFF2-40B4-BE49-F238E27FC236}">
                <a16:creationId xmlns:a16="http://schemas.microsoft.com/office/drawing/2014/main" id="{9D2A5451-BA9D-434E-AB41-AF73C4D99E81}"/>
              </a:ext>
            </a:extLst>
          </p:cNvPr>
          <p:cNvSpPr txBox="1"/>
          <p:nvPr/>
        </p:nvSpPr>
        <p:spPr>
          <a:xfrm>
            <a:off x="3880747" y="2214880"/>
            <a:ext cx="2814320" cy="1200329"/>
          </a:xfrm>
          <a:prstGeom prst="rect">
            <a:avLst/>
          </a:prstGeom>
          <a:noFill/>
        </p:spPr>
        <p:txBody>
          <a:bodyPr wrap="square" rtlCol="0">
            <a:spAutoFit/>
          </a:bodyPr>
          <a:lstStyle/>
          <a:p>
            <a:r>
              <a:rPr lang="fr-FR" u="sng" dirty="0">
                <a:latin typeface="Montserrat Alternates" panose="00000500000000000000" pitchFamily="2" charset="0"/>
              </a:rPr>
              <a:t>Les tranches d’âge qui pratiquent le moins : </a:t>
            </a:r>
          </a:p>
          <a:p>
            <a:pPr marL="285750" indent="-285750">
              <a:buFont typeface="Arial" panose="020B0604020202020204" pitchFamily="34" charset="0"/>
              <a:buChar char="•"/>
            </a:pPr>
            <a:r>
              <a:rPr lang="fr-FR" b="1" dirty="0">
                <a:solidFill>
                  <a:srgbClr val="218C8B"/>
                </a:solidFill>
                <a:latin typeface="Montserrat Alternates" panose="00000500000000000000" pitchFamily="2" charset="0"/>
              </a:rPr>
              <a:t>Les 18-44 ans</a:t>
            </a:r>
          </a:p>
          <a:p>
            <a:pPr marL="285750" indent="-285750">
              <a:buFont typeface="Arial" panose="020B0604020202020204" pitchFamily="34" charset="0"/>
              <a:buChar char="•"/>
            </a:pPr>
            <a:r>
              <a:rPr lang="fr-FR" b="1" dirty="0">
                <a:solidFill>
                  <a:srgbClr val="218C8B"/>
                </a:solidFill>
                <a:latin typeface="Montserrat Alternates" panose="00000500000000000000" pitchFamily="2" charset="0"/>
              </a:rPr>
              <a:t>Les plus de 75 ans</a:t>
            </a:r>
          </a:p>
        </p:txBody>
      </p:sp>
      <p:sp>
        <p:nvSpPr>
          <p:cNvPr id="16" name="ZoneTexte 15">
            <a:extLst>
              <a:ext uri="{FF2B5EF4-FFF2-40B4-BE49-F238E27FC236}">
                <a16:creationId xmlns:a16="http://schemas.microsoft.com/office/drawing/2014/main" id="{5448DC0F-87FE-4D4C-A220-68F132BD243A}"/>
              </a:ext>
            </a:extLst>
          </p:cNvPr>
          <p:cNvSpPr txBox="1"/>
          <p:nvPr/>
        </p:nvSpPr>
        <p:spPr>
          <a:xfrm>
            <a:off x="7135147" y="1994308"/>
            <a:ext cx="4660611" cy="2585323"/>
          </a:xfrm>
          <a:prstGeom prst="rect">
            <a:avLst/>
          </a:prstGeom>
          <a:noFill/>
        </p:spPr>
        <p:txBody>
          <a:bodyPr wrap="square" rtlCol="0">
            <a:spAutoFit/>
          </a:bodyPr>
          <a:lstStyle/>
          <a:p>
            <a:r>
              <a:rPr lang="fr-FR" u="sng" dirty="0">
                <a:latin typeface="Montserrat Alternates" panose="00000500000000000000" pitchFamily="2" charset="0"/>
              </a:rPr>
              <a:t>Forte corrélation selon le type d’habitat et le fait d’avoir ou non un espace extérieur à son logement.</a:t>
            </a:r>
          </a:p>
          <a:p>
            <a:endParaRPr lang="fr-FR" u="sng" dirty="0">
              <a:latin typeface="Montserrat Alternates" panose="00000500000000000000" pitchFamily="2" charset="0"/>
            </a:endParaRPr>
          </a:p>
          <a:p>
            <a:r>
              <a:rPr lang="fr-FR" dirty="0">
                <a:latin typeface="Montserrat Alternates" panose="00000500000000000000" pitchFamily="2" charset="0"/>
              </a:rPr>
              <a:t>Cependant, </a:t>
            </a:r>
            <a:r>
              <a:rPr lang="fr-FR" b="1" dirty="0">
                <a:solidFill>
                  <a:srgbClr val="218C8B"/>
                </a:solidFill>
                <a:latin typeface="Montserrat Alternates" panose="00000500000000000000" pitchFamily="2" charset="0"/>
              </a:rPr>
              <a:t>parmi ceux qui possèdent un espace extérieur, 47% indiquent ne jamais </a:t>
            </a:r>
            <a:r>
              <a:rPr lang="fr-FR" dirty="0">
                <a:latin typeface="Montserrat Alternates" panose="00000500000000000000" pitchFamily="2" charset="0"/>
              </a:rPr>
              <a:t>ou alors rarement/de temps en temps réaliser un compost :</a:t>
            </a:r>
          </a:p>
        </p:txBody>
      </p:sp>
      <p:pic>
        <p:nvPicPr>
          <p:cNvPr id="17" name="Image 16">
            <a:extLst>
              <a:ext uri="{FF2B5EF4-FFF2-40B4-BE49-F238E27FC236}">
                <a16:creationId xmlns:a16="http://schemas.microsoft.com/office/drawing/2014/main" id="{98A04E83-6AB8-4B45-A7EC-FCA1ED6D67A7}"/>
              </a:ext>
            </a:extLst>
          </p:cNvPr>
          <p:cNvPicPr>
            <a:picLocks noChangeAspect="1"/>
          </p:cNvPicPr>
          <p:nvPr/>
        </p:nvPicPr>
        <p:blipFill>
          <a:blip r:embed="rId4"/>
          <a:stretch>
            <a:fillRect/>
          </a:stretch>
        </p:blipFill>
        <p:spPr>
          <a:xfrm>
            <a:off x="5384522" y="4542369"/>
            <a:ext cx="1422956" cy="1920990"/>
          </a:xfrm>
          <a:prstGeom prst="rect">
            <a:avLst/>
          </a:prstGeom>
        </p:spPr>
      </p:pic>
      <p:sp>
        <p:nvSpPr>
          <p:cNvPr id="18" name="ZoneTexte 17">
            <a:extLst>
              <a:ext uri="{FF2B5EF4-FFF2-40B4-BE49-F238E27FC236}">
                <a16:creationId xmlns:a16="http://schemas.microsoft.com/office/drawing/2014/main" id="{21F4A90A-DFE8-4FB4-AA89-16DEDC0BCDB2}"/>
              </a:ext>
            </a:extLst>
          </p:cNvPr>
          <p:cNvSpPr txBox="1"/>
          <p:nvPr/>
        </p:nvSpPr>
        <p:spPr>
          <a:xfrm>
            <a:off x="3398147" y="5091444"/>
            <a:ext cx="1889760" cy="646331"/>
          </a:xfrm>
          <a:prstGeom prst="rect">
            <a:avLst/>
          </a:prstGeom>
          <a:noFill/>
        </p:spPr>
        <p:txBody>
          <a:bodyPr wrap="square" rtlCol="0">
            <a:spAutoFit/>
          </a:bodyPr>
          <a:lstStyle/>
          <a:p>
            <a:pPr algn="r"/>
            <a:r>
              <a:rPr lang="fr-FR" dirty="0">
                <a:latin typeface="Montserrat Alternates" panose="00000500000000000000" pitchFamily="2" charset="0"/>
              </a:rPr>
              <a:t>Pratique le compostage :</a:t>
            </a:r>
          </a:p>
        </p:txBody>
      </p:sp>
      <p:sp>
        <p:nvSpPr>
          <p:cNvPr id="12" name="ZoneTexte 11">
            <a:extLst>
              <a:ext uri="{FF2B5EF4-FFF2-40B4-BE49-F238E27FC236}">
                <a16:creationId xmlns:a16="http://schemas.microsoft.com/office/drawing/2014/main" id="{3C27B936-DD2E-42E5-B8D5-C7923CB89DCA}"/>
              </a:ext>
            </a:extLst>
          </p:cNvPr>
          <p:cNvSpPr txBox="1"/>
          <p:nvPr/>
        </p:nvSpPr>
        <p:spPr>
          <a:xfrm>
            <a:off x="645246" y="262754"/>
            <a:ext cx="9345423" cy="1026458"/>
          </a:xfrm>
          <a:prstGeom prst="rect">
            <a:avLst/>
          </a:prstGeom>
          <a:noFill/>
        </p:spPr>
        <p:txBody>
          <a:bodyPr wrap="square" rtlCol="0">
            <a:noAutofit/>
          </a:bodyPr>
          <a:lstStyle/>
          <a:p>
            <a:r>
              <a:rPr lang="fr-FR" sz="4500" b="1" dirty="0">
                <a:solidFill>
                  <a:srgbClr val="F08176"/>
                </a:solidFill>
                <a:latin typeface="Montserrat Alternates" pitchFamily="2" charset="77"/>
              </a:rPr>
              <a:t>2. Les pratiques de tri</a:t>
            </a:r>
          </a:p>
        </p:txBody>
      </p:sp>
    </p:spTree>
    <p:extLst>
      <p:ext uri="{BB962C8B-B14F-4D97-AF65-F5344CB8AC3E}">
        <p14:creationId xmlns:p14="http://schemas.microsoft.com/office/powerpoint/2010/main" val="2911897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BB49A"/>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8410008-966C-C744-A229-3E8DF773CBE1}"/>
              </a:ext>
            </a:extLst>
          </p:cNvPr>
          <p:cNvPicPr>
            <a:picLocks noChangeAspect="1"/>
          </p:cNvPicPr>
          <p:nvPr/>
        </p:nvPicPr>
        <p:blipFill rotWithShape="1">
          <a:blip r:embed="rId2"/>
          <a:srcRect l="19323" t="7793" r="16811" b="29761"/>
          <a:stretch/>
        </p:blipFill>
        <p:spPr>
          <a:xfrm>
            <a:off x="1913465" y="660393"/>
            <a:ext cx="3725331" cy="3447667"/>
          </a:xfrm>
          <a:prstGeom prst="rect">
            <a:avLst/>
          </a:prstGeom>
        </p:spPr>
      </p:pic>
      <p:sp>
        <p:nvSpPr>
          <p:cNvPr id="4" name="ZoneTexte 3">
            <a:extLst>
              <a:ext uri="{FF2B5EF4-FFF2-40B4-BE49-F238E27FC236}">
                <a16:creationId xmlns:a16="http://schemas.microsoft.com/office/drawing/2014/main" id="{F173881D-0205-2F42-B828-1AE358D753F7}"/>
              </a:ext>
            </a:extLst>
          </p:cNvPr>
          <p:cNvSpPr txBox="1"/>
          <p:nvPr/>
        </p:nvSpPr>
        <p:spPr>
          <a:xfrm>
            <a:off x="2768157" y="1578481"/>
            <a:ext cx="1160375" cy="1108223"/>
          </a:xfrm>
          <a:prstGeom prst="rect">
            <a:avLst/>
          </a:prstGeom>
          <a:noFill/>
        </p:spPr>
        <p:txBody>
          <a:bodyPr wrap="square" rtlCol="0">
            <a:noAutofit/>
          </a:bodyPr>
          <a:lstStyle/>
          <a:p>
            <a:r>
              <a:rPr lang="fr-FR" sz="7000" b="1" dirty="0">
                <a:solidFill>
                  <a:srgbClr val="F8B913"/>
                </a:solidFill>
                <a:latin typeface="Montserrat Alternates" pitchFamily="2" charset="77"/>
              </a:rPr>
              <a:t>4.</a:t>
            </a:r>
          </a:p>
        </p:txBody>
      </p:sp>
      <p:sp>
        <p:nvSpPr>
          <p:cNvPr id="5" name="ZoneTexte 4">
            <a:extLst>
              <a:ext uri="{FF2B5EF4-FFF2-40B4-BE49-F238E27FC236}">
                <a16:creationId xmlns:a16="http://schemas.microsoft.com/office/drawing/2014/main" id="{FBA9E950-E81F-3646-B58B-30A3B8BE68FF}"/>
              </a:ext>
            </a:extLst>
          </p:cNvPr>
          <p:cNvSpPr txBox="1"/>
          <p:nvPr/>
        </p:nvSpPr>
        <p:spPr>
          <a:xfrm>
            <a:off x="3725330" y="2686704"/>
            <a:ext cx="6681861" cy="3119952"/>
          </a:xfrm>
          <a:prstGeom prst="rect">
            <a:avLst/>
          </a:prstGeom>
          <a:noFill/>
        </p:spPr>
        <p:txBody>
          <a:bodyPr wrap="square" rtlCol="0">
            <a:noAutofit/>
          </a:bodyPr>
          <a:lstStyle/>
          <a:p>
            <a:r>
              <a:rPr lang="fr-FR" sz="5400" b="1" dirty="0">
                <a:solidFill>
                  <a:srgbClr val="F8B913"/>
                </a:solidFill>
                <a:latin typeface="Montserrat Alternates" pitchFamily="2" charset="77"/>
              </a:rPr>
              <a:t>La position des usagers vis-à-vis des leviers de changement</a:t>
            </a:r>
          </a:p>
        </p:txBody>
      </p:sp>
    </p:spTree>
    <p:extLst>
      <p:ext uri="{BB962C8B-B14F-4D97-AF65-F5344CB8AC3E}">
        <p14:creationId xmlns:p14="http://schemas.microsoft.com/office/powerpoint/2010/main" val="2733750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BD2C257F-32C6-C145-BF63-7EF539A858D2}"/>
              </a:ext>
            </a:extLst>
          </p:cNvPr>
          <p:cNvSpPr txBox="1"/>
          <p:nvPr/>
        </p:nvSpPr>
        <p:spPr>
          <a:xfrm>
            <a:off x="586288" y="1767840"/>
            <a:ext cx="11112376" cy="4206240"/>
          </a:xfrm>
          <a:prstGeom prst="rect">
            <a:avLst/>
          </a:prstGeom>
          <a:noFill/>
        </p:spPr>
        <p:txBody>
          <a:bodyPr wrap="square" rtlCol="0">
            <a:noAutofit/>
          </a:bodyPr>
          <a:lstStyle/>
          <a:p>
            <a:r>
              <a:rPr lang="fr-FR" sz="2400" dirty="0">
                <a:solidFill>
                  <a:srgbClr val="F8B913"/>
                </a:solidFill>
                <a:latin typeface="Montserrat Alternates Medium" pitchFamily="2" charset="77"/>
              </a:rPr>
              <a:t>Les pratiques qu’ils mettent en œuvre et celles qu’ils « recommandent » sont celles qui :</a:t>
            </a:r>
          </a:p>
          <a:p>
            <a:pPr marL="342900" indent="-342900">
              <a:buAutoNum type="arabicPeriod"/>
            </a:pPr>
            <a:r>
              <a:rPr lang="fr-FR" sz="2400" dirty="0">
                <a:latin typeface="Montserrat Alternates"/>
              </a:rPr>
              <a:t>sont </a:t>
            </a:r>
            <a:r>
              <a:rPr lang="fr-FR" sz="2400" b="1" dirty="0">
                <a:latin typeface="Montserrat Alternates"/>
              </a:rPr>
              <a:t>faciles</a:t>
            </a:r>
            <a:r>
              <a:rPr lang="fr-FR" sz="2400" dirty="0">
                <a:latin typeface="Montserrat Alternates"/>
              </a:rPr>
              <a:t> à mettre en place, au niveau de l’organisation familiale/quotidienne</a:t>
            </a:r>
          </a:p>
          <a:p>
            <a:pPr marL="342900" indent="-342900">
              <a:buAutoNum type="arabicPeriod"/>
            </a:pPr>
            <a:r>
              <a:rPr lang="fr-FR" sz="2400" dirty="0">
                <a:latin typeface="Montserrat Alternates"/>
              </a:rPr>
              <a:t>d’après eux ont l’</a:t>
            </a:r>
            <a:r>
              <a:rPr lang="fr-FR" sz="2400" b="1" dirty="0">
                <a:latin typeface="Montserrat Alternates"/>
              </a:rPr>
              <a:t>impact</a:t>
            </a:r>
            <a:r>
              <a:rPr lang="fr-FR" sz="2400" dirty="0">
                <a:latin typeface="Montserrat Alternates"/>
              </a:rPr>
              <a:t> le plus fort sur la planète</a:t>
            </a:r>
          </a:p>
          <a:p>
            <a:pPr marL="342900" indent="-342900">
              <a:buAutoNum type="arabicPeriod"/>
            </a:pPr>
            <a:r>
              <a:rPr lang="fr-FR" sz="2400" dirty="0">
                <a:latin typeface="Montserrat Alternates"/>
              </a:rPr>
              <a:t>sont les </a:t>
            </a:r>
            <a:r>
              <a:rPr lang="fr-FR" sz="2400" b="1" dirty="0">
                <a:latin typeface="Montserrat Alternates"/>
              </a:rPr>
              <a:t>moins coûteuses </a:t>
            </a:r>
            <a:r>
              <a:rPr lang="fr-FR" sz="2400" dirty="0">
                <a:latin typeface="Montserrat Alternates"/>
              </a:rPr>
              <a:t>financièrement</a:t>
            </a:r>
          </a:p>
          <a:p>
            <a:endParaRPr lang="fr-FR" sz="2400" dirty="0">
              <a:solidFill>
                <a:srgbClr val="F8B913"/>
              </a:solidFill>
              <a:latin typeface="Montserrat Alternates Medium" pitchFamily="2" charset="77"/>
            </a:endParaRPr>
          </a:p>
          <a:p>
            <a:r>
              <a:rPr lang="fr-FR" sz="2400" dirty="0">
                <a:solidFill>
                  <a:srgbClr val="F8B913"/>
                </a:solidFill>
                <a:latin typeface="Montserrat Alternates Medium" pitchFamily="2" charset="77"/>
              </a:rPr>
              <a:t>Les freins qu’ils identifient à la mise en place de comportements durables : </a:t>
            </a:r>
          </a:p>
          <a:p>
            <a:pPr marL="342900" indent="-342900">
              <a:buAutoNum type="arabicPeriod"/>
            </a:pPr>
            <a:r>
              <a:rPr lang="fr-FR" sz="2400" dirty="0">
                <a:latin typeface="Montserrat Alternates"/>
              </a:rPr>
              <a:t>les efforts que cela demande au quotidien, les contraintes qui s’ajoutent à celles qu’ils ont déjà</a:t>
            </a:r>
          </a:p>
          <a:p>
            <a:pPr marL="342900" indent="-342900">
              <a:buAutoNum type="arabicPeriod"/>
            </a:pPr>
            <a:r>
              <a:rPr lang="fr-FR" sz="2400" dirty="0">
                <a:latin typeface="Montserrat Alternates"/>
              </a:rPr>
              <a:t>l’accès limité à l’information et la difficulté à comprendre cette information</a:t>
            </a:r>
          </a:p>
          <a:p>
            <a:endParaRPr lang="fr-FR" sz="2400" dirty="0">
              <a:solidFill>
                <a:srgbClr val="F8B913"/>
              </a:solidFill>
              <a:latin typeface="Montserrat Alternates Medium" pitchFamily="2" charset="77"/>
            </a:endParaRPr>
          </a:p>
          <a:p>
            <a:endParaRPr lang="fr-FR" sz="2400" dirty="0">
              <a:solidFill>
                <a:srgbClr val="F8B913"/>
              </a:solidFill>
              <a:latin typeface="Montserrat Alternates Medium" pitchFamily="2" charset="77"/>
            </a:endParaRPr>
          </a:p>
        </p:txBody>
      </p:sp>
      <p:sp>
        <p:nvSpPr>
          <p:cNvPr id="10" name="ZoneTexte 9">
            <a:extLst>
              <a:ext uri="{FF2B5EF4-FFF2-40B4-BE49-F238E27FC236}">
                <a16:creationId xmlns:a16="http://schemas.microsoft.com/office/drawing/2014/main" id="{B857B71C-FB91-495F-BF88-CC27F1099E1D}"/>
              </a:ext>
            </a:extLst>
          </p:cNvPr>
          <p:cNvSpPr txBox="1"/>
          <p:nvPr/>
        </p:nvSpPr>
        <p:spPr>
          <a:xfrm>
            <a:off x="645246" y="303754"/>
            <a:ext cx="10402967" cy="1026458"/>
          </a:xfrm>
          <a:prstGeom prst="rect">
            <a:avLst/>
          </a:prstGeom>
          <a:noFill/>
        </p:spPr>
        <p:txBody>
          <a:bodyPr wrap="square" rtlCol="0">
            <a:noAutofit/>
          </a:bodyPr>
          <a:lstStyle/>
          <a:p>
            <a:r>
              <a:rPr lang="fr-FR" sz="4500" b="1" dirty="0">
                <a:solidFill>
                  <a:srgbClr val="5BB49A"/>
                </a:solidFill>
                <a:latin typeface="Montserrat Alternates" pitchFamily="2" charset="77"/>
              </a:rPr>
              <a:t>1. Les actions écoresponsables des usagers du SMICVAL</a:t>
            </a:r>
          </a:p>
        </p:txBody>
      </p:sp>
    </p:spTree>
    <p:extLst>
      <p:ext uri="{BB962C8B-B14F-4D97-AF65-F5344CB8AC3E}">
        <p14:creationId xmlns:p14="http://schemas.microsoft.com/office/powerpoint/2010/main" val="180035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DB8A8005-7CD9-4958-B9D5-494DDD2759FE}"/>
              </a:ext>
            </a:extLst>
          </p:cNvPr>
          <p:cNvSpPr txBox="1"/>
          <p:nvPr/>
        </p:nvSpPr>
        <p:spPr>
          <a:xfrm>
            <a:off x="305612" y="82502"/>
            <a:ext cx="10959149" cy="1026458"/>
          </a:xfrm>
          <a:prstGeom prst="rect">
            <a:avLst/>
          </a:prstGeom>
          <a:noFill/>
        </p:spPr>
        <p:txBody>
          <a:bodyPr wrap="square" rtlCol="0">
            <a:noAutofit/>
          </a:bodyPr>
          <a:lstStyle/>
          <a:p>
            <a:r>
              <a:rPr lang="fr-FR" sz="4000" b="1" dirty="0">
                <a:solidFill>
                  <a:srgbClr val="5BB49A"/>
                </a:solidFill>
                <a:latin typeface="Montserrat Alternates" pitchFamily="2" charset="77"/>
              </a:rPr>
              <a:t>2. </a:t>
            </a:r>
            <a:r>
              <a:rPr lang="fr-FR" sz="4400" b="1" dirty="0">
                <a:solidFill>
                  <a:srgbClr val="5BB49A"/>
                </a:solidFill>
                <a:latin typeface="Montserrat Alternates" pitchFamily="2" charset="77"/>
              </a:rPr>
              <a:t>Les solutions à privilégier d’après les usagers</a:t>
            </a:r>
          </a:p>
        </p:txBody>
      </p:sp>
      <p:sp>
        <p:nvSpPr>
          <p:cNvPr id="11" name="Rectangle 10">
            <a:extLst>
              <a:ext uri="{FF2B5EF4-FFF2-40B4-BE49-F238E27FC236}">
                <a16:creationId xmlns:a16="http://schemas.microsoft.com/office/drawing/2014/main" id="{00BE17FF-A5B1-43CD-8C8E-655199529F18}"/>
              </a:ext>
            </a:extLst>
          </p:cNvPr>
          <p:cNvSpPr/>
          <p:nvPr/>
        </p:nvSpPr>
        <p:spPr>
          <a:xfrm>
            <a:off x="4000364" y="838988"/>
            <a:ext cx="8270014" cy="523220"/>
          </a:xfrm>
          <a:prstGeom prst="rect">
            <a:avLst/>
          </a:prstGeom>
          <a:noFill/>
        </p:spPr>
        <p:txBody>
          <a:bodyPr wrap="square" rtlCol="0">
            <a:noAutofit/>
          </a:bodyPr>
          <a:lstStyle/>
          <a:p>
            <a:r>
              <a:rPr lang="fr-FR" sz="2800" dirty="0">
                <a:solidFill>
                  <a:srgbClr val="F8B913"/>
                </a:solidFill>
                <a:latin typeface="Montserrat Alternates Medium" pitchFamily="2" charset="77"/>
              </a:rPr>
              <a:t>Pour la collecte et le traitement des biodéchets</a:t>
            </a:r>
          </a:p>
        </p:txBody>
      </p:sp>
      <p:sp>
        <p:nvSpPr>
          <p:cNvPr id="6" name="ZoneTexte 5">
            <a:extLst>
              <a:ext uri="{FF2B5EF4-FFF2-40B4-BE49-F238E27FC236}">
                <a16:creationId xmlns:a16="http://schemas.microsoft.com/office/drawing/2014/main" id="{D30AD70E-1490-49DF-9219-AEF473625654}"/>
              </a:ext>
            </a:extLst>
          </p:cNvPr>
          <p:cNvSpPr txBox="1"/>
          <p:nvPr/>
        </p:nvSpPr>
        <p:spPr>
          <a:xfrm>
            <a:off x="645246" y="2044087"/>
            <a:ext cx="5450754" cy="3477875"/>
          </a:xfrm>
          <a:prstGeom prst="rect">
            <a:avLst/>
          </a:prstGeom>
          <a:noFill/>
        </p:spPr>
        <p:txBody>
          <a:bodyPr wrap="square" rtlCol="0">
            <a:spAutoFit/>
          </a:bodyPr>
          <a:lstStyle/>
          <a:p>
            <a:r>
              <a:rPr lang="fr-FR" sz="2000" dirty="0">
                <a:latin typeface="Montserrat Alternates"/>
              </a:rPr>
              <a:t>1. Fournir un composteur traditionnel pour le jardin, la cour, l’espace extérieur</a:t>
            </a:r>
          </a:p>
          <a:p>
            <a:endParaRPr lang="fr-FR" sz="2000" dirty="0">
              <a:latin typeface="Montserrat Alternates"/>
            </a:endParaRPr>
          </a:p>
          <a:p>
            <a:endParaRPr lang="fr-FR" sz="2000" dirty="0">
              <a:latin typeface="Montserrat Alternates"/>
            </a:endParaRPr>
          </a:p>
          <a:p>
            <a:endParaRPr lang="fr-FR" sz="2000" dirty="0">
              <a:latin typeface="Montserrat Alternates"/>
            </a:endParaRPr>
          </a:p>
          <a:p>
            <a:endParaRPr lang="fr-FR" sz="2000" dirty="0">
              <a:latin typeface="Montserrat Alternates"/>
            </a:endParaRPr>
          </a:p>
          <a:p>
            <a:r>
              <a:rPr lang="fr-FR" sz="2000" dirty="0">
                <a:latin typeface="Montserrat Alternates"/>
              </a:rPr>
              <a:t>2. Fournir une poubelle dédiée aux biodéchets et des sacs biodégradables adaptés puis collecter vos biodéchets en porte-à-porte</a:t>
            </a:r>
          </a:p>
          <a:p>
            <a:endParaRPr lang="fr-FR" sz="2000" dirty="0">
              <a:latin typeface="Montserrat Alternates"/>
            </a:endParaRPr>
          </a:p>
          <a:p>
            <a:endParaRPr lang="fr-FR" sz="2000" dirty="0">
              <a:latin typeface="Montserrat Alternates"/>
            </a:endParaRPr>
          </a:p>
        </p:txBody>
      </p:sp>
      <p:sp>
        <p:nvSpPr>
          <p:cNvPr id="2" name="ZoneTexte 1">
            <a:extLst>
              <a:ext uri="{FF2B5EF4-FFF2-40B4-BE49-F238E27FC236}">
                <a16:creationId xmlns:a16="http://schemas.microsoft.com/office/drawing/2014/main" id="{D5C1C275-05AD-4D8C-8F83-3A082C06BF62}"/>
              </a:ext>
            </a:extLst>
          </p:cNvPr>
          <p:cNvSpPr txBox="1"/>
          <p:nvPr/>
        </p:nvSpPr>
        <p:spPr>
          <a:xfrm>
            <a:off x="6847840" y="3815322"/>
            <a:ext cx="5252720" cy="1323439"/>
          </a:xfrm>
          <a:prstGeom prst="rect">
            <a:avLst/>
          </a:prstGeom>
          <a:noFill/>
        </p:spPr>
        <p:txBody>
          <a:bodyPr wrap="square" rtlCol="0">
            <a:spAutoFit/>
          </a:bodyPr>
          <a:lstStyle/>
          <a:p>
            <a:r>
              <a:rPr lang="fr-FR" sz="1600" dirty="0"/>
              <a:t>Appétence plus marquée *des habitants des </a:t>
            </a:r>
            <a:r>
              <a:rPr lang="fr-FR" sz="1600" dirty="0" err="1"/>
              <a:t>CdC</a:t>
            </a:r>
            <a:r>
              <a:rPr lang="fr-FR" sz="1600" dirty="0"/>
              <a:t> Latitude Nord-Gironde, de l’Estuaire et de la CALI; *des femmes; *des jeunes (intérêt inversement proportionnel à l’âge); *des habitants en appartement et *des personnes les plus modestes.</a:t>
            </a:r>
          </a:p>
        </p:txBody>
      </p:sp>
      <p:sp>
        <p:nvSpPr>
          <p:cNvPr id="3" name="Accolade fermante 2">
            <a:extLst>
              <a:ext uri="{FF2B5EF4-FFF2-40B4-BE49-F238E27FC236}">
                <a16:creationId xmlns:a16="http://schemas.microsoft.com/office/drawing/2014/main" id="{2644CE89-DE47-4046-9E6E-71116C28F814}"/>
              </a:ext>
            </a:extLst>
          </p:cNvPr>
          <p:cNvSpPr/>
          <p:nvPr/>
        </p:nvSpPr>
        <p:spPr>
          <a:xfrm>
            <a:off x="6390640" y="3826850"/>
            <a:ext cx="162560" cy="1323439"/>
          </a:xfrm>
          <a:prstGeom prst="rightBrace">
            <a:avLst/>
          </a:prstGeom>
          <a:ln w="19050">
            <a:solidFill>
              <a:srgbClr val="F8B9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ZoneTexte 7">
            <a:extLst>
              <a:ext uri="{FF2B5EF4-FFF2-40B4-BE49-F238E27FC236}">
                <a16:creationId xmlns:a16="http://schemas.microsoft.com/office/drawing/2014/main" id="{7E33A45C-B188-4913-9B40-55FB6D321247}"/>
              </a:ext>
            </a:extLst>
          </p:cNvPr>
          <p:cNvSpPr txBox="1"/>
          <p:nvPr/>
        </p:nvSpPr>
        <p:spPr>
          <a:xfrm>
            <a:off x="6868160" y="1804754"/>
            <a:ext cx="5252720" cy="1323439"/>
          </a:xfrm>
          <a:prstGeom prst="rect">
            <a:avLst/>
          </a:prstGeom>
          <a:noFill/>
        </p:spPr>
        <p:txBody>
          <a:bodyPr wrap="square" rtlCol="0">
            <a:spAutoFit/>
          </a:bodyPr>
          <a:lstStyle/>
          <a:p>
            <a:r>
              <a:rPr lang="fr-FR" sz="1600" dirty="0"/>
              <a:t>Appétence plus marquée *des habitants des </a:t>
            </a:r>
            <a:r>
              <a:rPr lang="fr-FR" sz="1600" dirty="0" err="1"/>
              <a:t>CdC</a:t>
            </a:r>
            <a:r>
              <a:rPr lang="fr-FR" sz="1600" dirty="0"/>
              <a:t> Latitude Nord-Gironde, du Fronsadais et de la CALI; *des hommes; *des jeunes (intérêt inversement proportionnel à l’âge); *des habitants en maisons individuelles et *des personnes les plus modestes.</a:t>
            </a:r>
          </a:p>
        </p:txBody>
      </p:sp>
      <p:sp>
        <p:nvSpPr>
          <p:cNvPr id="10" name="Accolade fermante 9">
            <a:extLst>
              <a:ext uri="{FF2B5EF4-FFF2-40B4-BE49-F238E27FC236}">
                <a16:creationId xmlns:a16="http://schemas.microsoft.com/office/drawing/2014/main" id="{EE711432-EE2A-4D43-BFCC-B6881C5832EF}"/>
              </a:ext>
            </a:extLst>
          </p:cNvPr>
          <p:cNvSpPr/>
          <p:nvPr/>
        </p:nvSpPr>
        <p:spPr>
          <a:xfrm>
            <a:off x="6390640" y="1912858"/>
            <a:ext cx="162560" cy="1215335"/>
          </a:xfrm>
          <a:prstGeom prst="rightBrace">
            <a:avLst/>
          </a:prstGeom>
          <a:ln w="19050">
            <a:solidFill>
              <a:srgbClr val="F8B9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Rectangle 3">
            <a:extLst>
              <a:ext uri="{FF2B5EF4-FFF2-40B4-BE49-F238E27FC236}">
                <a16:creationId xmlns:a16="http://schemas.microsoft.com/office/drawing/2014/main" id="{36E67193-A872-4A2E-ACBA-69F91CD7A6BB}"/>
              </a:ext>
            </a:extLst>
          </p:cNvPr>
          <p:cNvSpPr/>
          <p:nvPr/>
        </p:nvSpPr>
        <p:spPr>
          <a:xfrm>
            <a:off x="3076820" y="5587309"/>
            <a:ext cx="6096000" cy="1015663"/>
          </a:xfrm>
          <a:prstGeom prst="rect">
            <a:avLst/>
          </a:prstGeom>
        </p:spPr>
        <p:txBody>
          <a:bodyPr>
            <a:spAutoFit/>
          </a:bodyPr>
          <a:lstStyle/>
          <a:p>
            <a:r>
              <a:rPr lang="fr-FR" sz="2000" i="1" dirty="0">
                <a:latin typeface="Montserrat Alternates"/>
              </a:rPr>
              <a:t>Le lombricomposteur et le composteur collectif sont les solutions qui « attirent » le moins (respectivement 29% </a:t>
            </a:r>
            <a:br>
              <a:rPr lang="fr-FR" sz="2000" i="1" dirty="0">
                <a:latin typeface="Montserrat Alternates"/>
              </a:rPr>
            </a:br>
            <a:r>
              <a:rPr lang="fr-FR" sz="2000" i="1" dirty="0">
                <a:latin typeface="Montserrat Alternates"/>
              </a:rPr>
              <a:t>et 27 % plutôt pas ou pas du tout d’accord). </a:t>
            </a:r>
          </a:p>
        </p:txBody>
      </p:sp>
      <p:pic>
        <p:nvPicPr>
          <p:cNvPr id="12" name="Graphique 11" descr="Visage souriant sans remplissage">
            <a:extLst>
              <a:ext uri="{FF2B5EF4-FFF2-40B4-BE49-F238E27FC236}">
                <a16:creationId xmlns:a16="http://schemas.microsoft.com/office/drawing/2014/main" id="{F6C02337-CC11-4682-ADED-ED915D2CB16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456223" y="2875522"/>
            <a:ext cx="914400" cy="914400"/>
          </a:xfrm>
          <a:prstGeom prst="rect">
            <a:avLst/>
          </a:prstGeom>
        </p:spPr>
      </p:pic>
      <p:pic>
        <p:nvPicPr>
          <p:cNvPr id="14" name="Graphique 13" descr="Visage triste sans remplissage">
            <a:extLst>
              <a:ext uri="{FF2B5EF4-FFF2-40B4-BE49-F238E27FC236}">
                <a16:creationId xmlns:a16="http://schemas.microsoft.com/office/drawing/2014/main" id="{FD84536C-4E2D-426B-B299-9A09CC2BB27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9023" y="5654142"/>
            <a:ext cx="914400" cy="914400"/>
          </a:xfrm>
          <a:prstGeom prst="rect">
            <a:avLst/>
          </a:prstGeom>
        </p:spPr>
      </p:pic>
    </p:spTree>
    <p:extLst>
      <p:ext uri="{BB962C8B-B14F-4D97-AF65-F5344CB8AC3E}">
        <p14:creationId xmlns:p14="http://schemas.microsoft.com/office/powerpoint/2010/main" val="1069349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BD2C257F-32C6-C145-BF63-7EF539A858D2}"/>
              </a:ext>
            </a:extLst>
          </p:cNvPr>
          <p:cNvSpPr txBox="1"/>
          <p:nvPr/>
        </p:nvSpPr>
        <p:spPr>
          <a:xfrm>
            <a:off x="235133" y="41524"/>
            <a:ext cx="11256052" cy="1026458"/>
          </a:xfrm>
          <a:prstGeom prst="rect">
            <a:avLst/>
          </a:prstGeom>
          <a:noFill/>
        </p:spPr>
        <p:txBody>
          <a:bodyPr wrap="square" rtlCol="0">
            <a:noAutofit/>
          </a:bodyPr>
          <a:lstStyle/>
          <a:p>
            <a:r>
              <a:rPr lang="fr-FR" sz="4000" b="1" dirty="0">
                <a:solidFill>
                  <a:srgbClr val="5BB49A"/>
                </a:solidFill>
                <a:latin typeface="Montserrat Alternates" pitchFamily="2" charset="77"/>
              </a:rPr>
              <a:t>3. </a:t>
            </a:r>
            <a:r>
              <a:rPr lang="fr-FR" sz="4400" b="1" dirty="0">
                <a:solidFill>
                  <a:srgbClr val="5BB49A"/>
                </a:solidFill>
                <a:latin typeface="Montserrat Alternates" pitchFamily="2" charset="77"/>
              </a:rPr>
              <a:t>Les</a:t>
            </a:r>
            <a:r>
              <a:rPr lang="fr-FR" sz="2000" b="1" dirty="0">
                <a:solidFill>
                  <a:srgbClr val="5BB49A"/>
                </a:solidFill>
                <a:latin typeface="Montserrat Alternates" pitchFamily="2" charset="77"/>
              </a:rPr>
              <a:t> </a:t>
            </a:r>
            <a:r>
              <a:rPr lang="fr-FR" sz="4400" b="1" dirty="0">
                <a:solidFill>
                  <a:srgbClr val="5BB49A"/>
                </a:solidFill>
                <a:latin typeface="Montserrat Alternates" pitchFamily="2" charset="77"/>
              </a:rPr>
              <a:t>solutions à privilégier d’après les usagers</a:t>
            </a:r>
          </a:p>
        </p:txBody>
      </p:sp>
      <p:sp>
        <p:nvSpPr>
          <p:cNvPr id="3" name="Rectangle 2">
            <a:extLst>
              <a:ext uri="{FF2B5EF4-FFF2-40B4-BE49-F238E27FC236}">
                <a16:creationId xmlns:a16="http://schemas.microsoft.com/office/drawing/2014/main" id="{489988FB-7A7B-4EF0-A814-3B2930BB4CCD}"/>
              </a:ext>
            </a:extLst>
          </p:cNvPr>
          <p:cNvSpPr/>
          <p:nvPr/>
        </p:nvSpPr>
        <p:spPr>
          <a:xfrm>
            <a:off x="4325112" y="861124"/>
            <a:ext cx="6685460" cy="523220"/>
          </a:xfrm>
          <a:prstGeom prst="rect">
            <a:avLst/>
          </a:prstGeom>
          <a:noFill/>
        </p:spPr>
        <p:txBody>
          <a:bodyPr wrap="square" rtlCol="0">
            <a:noAutofit/>
          </a:bodyPr>
          <a:lstStyle/>
          <a:p>
            <a:r>
              <a:rPr lang="fr-FR" sz="2400" dirty="0">
                <a:solidFill>
                  <a:srgbClr val="F8B913"/>
                </a:solidFill>
                <a:latin typeface="Montserrat Alternates Medium" pitchFamily="2" charset="77"/>
              </a:rPr>
              <a:t>Pour réduire la quantité de déchets amenés en pôle recyclage</a:t>
            </a:r>
          </a:p>
        </p:txBody>
      </p:sp>
      <p:pic>
        <p:nvPicPr>
          <p:cNvPr id="6" name="Image 5">
            <a:extLst>
              <a:ext uri="{FF2B5EF4-FFF2-40B4-BE49-F238E27FC236}">
                <a16:creationId xmlns:a16="http://schemas.microsoft.com/office/drawing/2014/main" id="{8913CBAE-E4E8-4D8A-A3A4-2D749C543312}"/>
              </a:ext>
            </a:extLst>
          </p:cNvPr>
          <p:cNvPicPr>
            <a:picLocks noChangeAspect="1"/>
          </p:cNvPicPr>
          <p:nvPr/>
        </p:nvPicPr>
        <p:blipFill>
          <a:blip r:embed="rId2"/>
          <a:stretch>
            <a:fillRect/>
          </a:stretch>
        </p:blipFill>
        <p:spPr>
          <a:xfrm>
            <a:off x="1233830" y="1603906"/>
            <a:ext cx="9429078" cy="5274336"/>
          </a:xfrm>
          <a:prstGeom prst="rect">
            <a:avLst/>
          </a:prstGeom>
        </p:spPr>
      </p:pic>
      <p:sp>
        <p:nvSpPr>
          <p:cNvPr id="7" name="Rectangle 6">
            <a:extLst>
              <a:ext uri="{FF2B5EF4-FFF2-40B4-BE49-F238E27FC236}">
                <a16:creationId xmlns:a16="http://schemas.microsoft.com/office/drawing/2014/main" id="{88FF8783-6B21-49ED-AA0F-2D5201273B4F}"/>
              </a:ext>
            </a:extLst>
          </p:cNvPr>
          <p:cNvSpPr/>
          <p:nvPr/>
        </p:nvSpPr>
        <p:spPr>
          <a:xfrm>
            <a:off x="1901952" y="2185416"/>
            <a:ext cx="2423160" cy="4059936"/>
          </a:xfrm>
          <a:prstGeom prst="rect">
            <a:avLst/>
          </a:prstGeom>
          <a:noFill/>
          <a:ln w="19050">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75DF6F8C-6F88-448A-BB31-5488D797C893}"/>
              </a:ext>
            </a:extLst>
          </p:cNvPr>
          <p:cNvSpPr txBox="1"/>
          <p:nvPr/>
        </p:nvSpPr>
        <p:spPr>
          <a:xfrm>
            <a:off x="5222240" y="3272536"/>
            <a:ext cx="5242560" cy="646331"/>
          </a:xfrm>
          <a:prstGeom prst="rect">
            <a:avLst/>
          </a:prstGeom>
          <a:noFill/>
        </p:spPr>
        <p:txBody>
          <a:bodyPr wrap="square" rtlCol="0">
            <a:spAutoFit/>
          </a:bodyPr>
          <a:lstStyle/>
          <a:p>
            <a:r>
              <a:rPr lang="fr-FR" dirty="0"/>
              <a:t>Privilégié par les habitants du Grand St </a:t>
            </a:r>
            <a:r>
              <a:rPr lang="fr-FR" dirty="0" err="1"/>
              <a:t>Emilionnais</a:t>
            </a:r>
            <a:r>
              <a:rPr lang="fr-FR" dirty="0"/>
              <a:t> </a:t>
            </a:r>
            <a:br>
              <a:rPr lang="fr-FR" dirty="0"/>
            </a:br>
            <a:r>
              <a:rPr lang="fr-FR" dirty="0"/>
              <a:t>(+ de 50%)</a:t>
            </a:r>
          </a:p>
        </p:txBody>
      </p:sp>
      <p:cxnSp>
        <p:nvCxnSpPr>
          <p:cNvPr id="5" name="Connecteur droit avec flèche 4">
            <a:extLst>
              <a:ext uri="{FF2B5EF4-FFF2-40B4-BE49-F238E27FC236}">
                <a16:creationId xmlns:a16="http://schemas.microsoft.com/office/drawing/2014/main" id="{3257495E-5CAA-451D-802C-5B6E6D3B1792}"/>
              </a:ext>
            </a:extLst>
          </p:cNvPr>
          <p:cNvCxnSpPr>
            <a:cxnSpLocks/>
          </p:cNvCxnSpPr>
          <p:nvPr/>
        </p:nvCxnSpPr>
        <p:spPr>
          <a:xfrm>
            <a:off x="2540000" y="3586480"/>
            <a:ext cx="268224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6AB9718C-7714-48F9-A0F2-748137894983}"/>
              </a:ext>
            </a:extLst>
          </p:cNvPr>
          <p:cNvCxnSpPr>
            <a:cxnSpLocks/>
          </p:cNvCxnSpPr>
          <p:nvPr/>
        </p:nvCxnSpPr>
        <p:spPr>
          <a:xfrm>
            <a:off x="3657600" y="2641600"/>
            <a:ext cx="268224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C2FEA1D0-C7A3-4434-92AC-DD6DF2F05403}"/>
              </a:ext>
            </a:extLst>
          </p:cNvPr>
          <p:cNvSpPr txBox="1"/>
          <p:nvPr/>
        </p:nvSpPr>
        <p:spPr>
          <a:xfrm>
            <a:off x="6361835" y="2289464"/>
            <a:ext cx="5242560" cy="646331"/>
          </a:xfrm>
          <a:prstGeom prst="rect">
            <a:avLst/>
          </a:prstGeom>
          <a:noFill/>
        </p:spPr>
        <p:txBody>
          <a:bodyPr wrap="square" rtlCol="0">
            <a:spAutoFit/>
          </a:bodyPr>
          <a:lstStyle/>
          <a:p>
            <a:r>
              <a:rPr lang="fr-FR" dirty="0"/>
              <a:t>Privilégié par les habitants des </a:t>
            </a:r>
            <a:r>
              <a:rPr lang="fr-FR" dirty="0" err="1"/>
              <a:t>CdC</a:t>
            </a:r>
            <a:r>
              <a:rPr lang="fr-FR" dirty="0"/>
              <a:t> de Blaye et de l’Estuaire</a:t>
            </a:r>
          </a:p>
        </p:txBody>
      </p:sp>
    </p:spTree>
    <p:extLst>
      <p:ext uri="{BB962C8B-B14F-4D97-AF65-F5344CB8AC3E}">
        <p14:creationId xmlns:p14="http://schemas.microsoft.com/office/powerpoint/2010/main" val="232205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BD2C257F-32C6-C145-BF63-7EF539A858D2}"/>
              </a:ext>
            </a:extLst>
          </p:cNvPr>
          <p:cNvSpPr txBox="1"/>
          <p:nvPr/>
        </p:nvSpPr>
        <p:spPr>
          <a:xfrm>
            <a:off x="645246" y="249097"/>
            <a:ext cx="10959149" cy="2042041"/>
          </a:xfrm>
          <a:prstGeom prst="rect">
            <a:avLst/>
          </a:prstGeom>
          <a:noFill/>
        </p:spPr>
        <p:txBody>
          <a:bodyPr wrap="square" rtlCol="0">
            <a:noAutofit/>
          </a:bodyPr>
          <a:lstStyle/>
          <a:p>
            <a:r>
              <a:rPr lang="fr-FR" sz="4400" b="1" dirty="0">
                <a:solidFill>
                  <a:srgbClr val="5BB49A"/>
                </a:solidFill>
                <a:latin typeface="Montserrat Alternates" pitchFamily="2" charset="77"/>
              </a:rPr>
              <a:t>4. Les sources de motivation pour plus et mieux </a:t>
            </a:r>
            <a:r>
              <a:rPr lang="fr-FR" sz="4400" b="1" dirty="0">
                <a:solidFill>
                  <a:srgbClr val="F08176"/>
                </a:solidFill>
                <a:latin typeface="Montserrat Alternates" pitchFamily="2" charset="77"/>
              </a:rPr>
              <a:t>trier ses déchets</a:t>
            </a:r>
          </a:p>
        </p:txBody>
      </p:sp>
      <p:graphicFrame>
        <p:nvGraphicFramePr>
          <p:cNvPr id="10" name="Graphique 9">
            <a:extLst>
              <a:ext uri="{FF2B5EF4-FFF2-40B4-BE49-F238E27FC236}">
                <a16:creationId xmlns:a16="http://schemas.microsoft.com/office/drawing/2014/main" id="{0C8BB57F-1718-4985-A6E8-BB41D83E4216}"/>
              </a:ext>
            </a:extLst>
          </p:cNvPr>
          <p:cNvGraphicFramePr>
            <a:graphicFrameLocks/>
          </p:cNvGraphicFramePr>
          <p:nvPr>
            <p:extLst>
              <p:ext uri="{D42A27DB-BD31-4B8C-83A1-F6EECF244321}">
                <p14:modId xmlns:p14="http://schemas.microsoft.com/office/powerpoint/2010/main" val="1384254783"/>
              </p:ext>
            </p:extLst>
          </p:nvPr>
        </p:nvGraphicFramePr>
        <p:xfrm>
          <a:off x="-162653" y="1148317"/>
          <a:ext cx="11709407" cy="5577268"/>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DFCEAFAE-795F-46A8-BD49-B5F7E3A4BAA5}"/>
              </a:ext>
            </a:extLst>
          </p:cNvPr>
          <p:cNvSpPr/>
          <p:nvPr/>
        </p:nvSpPr>
        <p:spPr>
          <a:xfrm>
            <a:off x="1381760" y="4653280"/>
            <a:ext cx="9926320" cy="1402080"/>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3BB47"/>
              </a:solidFill>
            </a:endParaRPr>
          </a:p>
        </p:txBody>
      </p:sp>
      <p:sp>
        <p:nvSpPr>
          <p:cNvPr id="15" name="Rectangle 14">
            <a:extLst>
              <a:ext uri="{FF2B5EF4-FFF2-40B4-BE49-F238E27FC236}">
                <a16:creationId xmlns:a16="http://schemas.microsoft.com/office/drawing/2014/main" id="{2313441F-02E9-4405-8840-BA8809897A23}"/>
              </a:ext>
            </a:extLst>
          </p:cNvPr>
          <p:cNvSpPr/>
          <p:nvPr/>
        </p:nvSpPr>
        <p:spPr>
          <a:xfrm>
            <a:off x="645246" y="2875280"/>
            <a:ext cx="10662834" cy="294640"/>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3BB47"/>
              </a:solidFill>
            </a:endParaRPr>
          </a:p>
        </p:txBody>
      </p:sp>
      <p:sp>
        <p:nvSpPr>
          <p:cNvPr id="18" name="Rectangle 17">
            <a:extLst>
              <a:ext uri="{FF2B5EF4-FFF2-40B4-BE49-F238E27FC236}">
                <a16:creationId xmlns:a16="http://schemas.microsoft.com/office/drawing/2014/main" id="{1A22E5E0-91CD-49A9-8678-FD724F4DF765}"/>
              </a:ext>
            </a:extLst>
          </p:cNvPr>
          <p:cNvSpPr/>
          <p:nvPr/>
        </p:nvSpPr>
        <p:spPr>
          <a:xfrm>
            <a:off x="2763520" y="3220720"/>
            <a:ext cx="8544560" cy="8484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descr="Visage souriant sans remplissage">
            <a:extLst>
              <a:ext uri="{FF2B5EF4-FFF2-40B4-BE49-F238E27FC236}">
                <a16:creationId xmlns:a16="http://schemas.microsoft.com/office/drawing/2014/main" id="{7CA54D4B-7D80-4690-B99E-239E02740A8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51572" y="5120320"/>
            <a:ext cx="468000" cy="468000"/>
          </a:xfrm>
          <a:prstGeom prst="rect">
            <a:avLst/>
          </a:prstGeom>
        </p:spPr>
      </p:pic>
      <p:pic>
        <p:nvPicPr>
          <p:cNvPr id="14" name="Graphique 13" descr="Visage triste sans remplissage">
            <a:extLst>
              <a:ext uri="{FF2B5EF4-FFF2-40B4-BE49-F238E27FC236}">
                <a16:creationId xmlns:a16="http://schemas.microsoft.com/office/drawing/2014/main" id="{8C26FDAC-A536-4F1C-8828-06D8257618E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35318" y="3409648"/>
            <a:ext cx="470561" cy="470561"/>
          </a:xfrm>
          <a:prstGeom prst="rect">
            <a:avLst/>
          </a:prstGeom>
        </p:spPr>
      </p:pic>
      <p:pic>
        <p:nvPicPr>
          <p:cNvPr id="20" name="Graphique 19" descr="Visage souriant sans remplissage">
            <a:extLst>
              <a:ext uri="{FF2B5EF4-FFF2-40B4-BE49-F238E27FC236}">
                <a16:creationId xmlns:a16="http://schemas.microsoft.com/office/drawing/2014/main" id="{04BD35E2-54FC-4495-A7EC-E28FE56798C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165" y="2801477"/>
            <a:ext cx="468000" cy="468000"/>
          </a:xfrm>
          <a:prstGeom prst="rect">
            <a:avLst/>
          </a:prstGeom>
        </p:spPr>
      </p:pic>
    </p:spTree>
    <p:extLst>
      <p:ext uri="{BB962C8B-B14F-4D97-AF65-F5344CB8AC3E}">
        <p14:creationId xmlns:p14="http://schemas.microsoft.com/office/powerpoint/2010/main" val="800030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BD2C257F-32C6-C145-BF63-7EF539A858D2}"/>
              </a:ext>
            </a:extLst>
          </p:cNvPr>
          <p:cNvSpPr txBox="1"/>
          <p:nvPr/>
        </p:nvSpPr>
        <p:spPr>
          <a:xfrm>
            <a:off x="645246" y="249098"/>
            <a:ext cx="10959149" cy="1026458"/>
          </a:xfrm>
          <a:prstGeom prst="rect">
            <a:avLst/>
          </a:prstGeom>
          <a:noFill/>
        </p:spPr>
        <p:txBody>
          <a:bodyPr wrap="square" rtlCol="0">
            <a:noAutofit/>
          </a:bodyPr>
          <a:lstStyle/>
          <a:p>
            <a:r>
              <a:rPr lang="fr-FR" sz="4400" b="1" dirty="0">
                <a:solidFill>
                  <a:srgbClr val="5BB49A"/>
                </a:solidFill>
                <a:latin typeface="Montserrat Alternates" pitchFamily="2" charset="77"/>
              </a:rPr>
              <a:t>5. Les sources de motivation pour </a:t>
            </a:r>
            <a:r>
              <a:rPr lang="fr-FR" sz="4400" b="1" dirty="0">
                <a:solidFill>
                  <a:srgbClr val="F08176"/>
                </a:solidFill>
                <a:latin typeface="Montserrat Alternates" pitchFamily="2" charset="77"/>
              </a:rPr>
              <a:t>réduire</a:t>
            </a:r>
            <a:r>
              <a:rPr lang="fr-FR" sz="4400" b="1" dirty="0">
                <a:solidFill>
                  <a:srgbClr val="5BB49A"/>
                </a:solidFill>
                <a:latin typeface="Montserrat Alternates" pitchFamily="2" charset="77"/>
              </a:rPr>
              <a:t> sa production de déchets</a:t>
            </a:r>
          </a:p>
        </p:txBody>
      </p:sp>
      <p:graphicFrame>
        <p:nvGraphicFramePr>
          <p:cNvPr id="10" name="Graphique 9">
            <a:extLst>
              <a:ext uri="{FF2B5EF4-FFF2-40B4-BE49-F238E27FC236}">
                <a16:creationId xmlns:a16="http://schemas.microsoft.com/office/drawing/2014/main" id="{9460400A-939B-4473-8CEE-6A4C1D90F855}"/>
              </a:ext>
            </a:extLst>
          </p:cNvPr>
          <p:cNvGraphicFramePr>
            <a:graphicFrameLocks/>
          </p:cNvGraphicFramePr>
          <p:nvPr>
            <p:extLst>
              <p:ext uri="{D42A27DB-BD31-4B8C-83A1-F6EECF244321}">
                <p14:modId xmlns:p14="http://schemas.microsoft.com/office/powerpoint/2010/main" val="781051704"/>
              </p:ext>
            </p:extLst>
          </p:nvPr>
        </p:nvGraphicFramePr>
        <p:xfrm>
          <a:off x="-942680" y="1931670"/>
          <a:ext cx="12033481" cy="4377689"/>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E76B54E2-5BB3-4A83-ABFE-9F1920DD57AB}"/>
              </a:ext>
            </a:extLst>
          </p:cNvPr>
          <p:cNvSpPr/>
          <p:nvPr/>
        </p:nvSpPr>
        <p:spPr>
          <a:xfrm>
            <a:off x="903766" y="3278927"/>
            <a:ext cx="10271053" cy="559425"/>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3BB47"/>
              </a:solidFill>
            </a:endParaRPr>
          </a:p>
        </p:txBody>
      </p:sp>
      <p:sp>
        <p:nvSpPr>
          <p:cNvPr id="13" name="Rectangle 12">
            <a:extLst>
              <a:ext uri="{FF2B5EF4-FFF2-40B4-BE49-F238E27FC236}">
                <a16:creationId xmlns:a16="http://schemas.microsoft.com/office/drawing/2014/main" id="{45B9C661-45D2-48F8-9756-F3538552E72D}"/>
              </a:ext>
            </a:extLst>
          </p:cNvPr>
          <p:cNvSpPr/>
          <p:nvPr/>
        </p:nvSpPr>
        <p:spPr>
          <a:xfrm>
            <a:off x="1945757" y="4457499"/>
            <a:ext cx="9229061" cy="252000"/>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3BB47"/>
              </a:solidFill>
            </a:endParaRPr>
          </a:p>
        </p:txBody>
      </p:sp>
      <p:sp>
        <p:nvSpPr>
          <p:cNvPr id="15" name="Rectangle 14">
            <a:extLst>
              <a:ext uri="{FF2B5EF4-FFF2-40B4-BE49-F238E27FC236}">
                <a16:creationId xmlns:a16="http://schemas.microsoft.com/office/drawing/2014/main" id="{ACCA253C-0A8A-4108-A77C-F8929CB709D3}"/>
              </a:ext>
            </a:extLst>
          </p:cNvPr>
          <p:cNvSpPr/>
          <p:nvPr/>
        </p:nvSpPr>
        <p:spPr>
          <a:xfrm>
            <a:off x="903766" y="5048922"/>
            <a:ext cx="10271053" cy="252000"/>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3BB47"/>
              </a:solidFill>
            </a:endParaRPr>
          </a:p>
        </p:txBody>
      </p:sp>
      <p:sp>
        <p:nvSpPr>
          <p:cNvPr id="19" name="Rectangle 18">
            <a:extLst>
              <a:ext uri="{FF2B5EF4-FFF2-40B4-BE49-F238E27FC236}">
                <a16:creationId xmlns:a16="http://schemas.microsoft.com/office/drawing/2014/main" id="{1FF6AFF6-7A1F-4CDC-B520-C54FB22A5D2A}"/>
              </a:ext>
            </a:extLst>
          </p:cNvPr>
          <p:cNvSpPr/>
          <p:nvPr/>
        </p:nvSpPr>
        <p:spPr>
          <a:xfrm>
            <a:off x="3657599" y="5359707"/>
            <a:ext cx="7517219" cy="2453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1" name="Rectangle 20">
            <a:extLst>
              <a:ext uri="{FF2B5EF4-FFF2-40B4-BE49-F238E27FC236}">
                <a16:creationId xmlns:a16="http://schemas.microsoft.com/office/drawing/2014/main" id="{7D183F55-ECE1-440D-848F-426320F54BF3}"/>
              </a:ext>
            </a:extLst>
          </p:cNvPr>
          <p:cNvSpPr/>
          <p:nvPr/>
        </p:nvSpPr>
        <p:spPr>
          <a:xfrm>
            <a:off x="3040912" y="3889765"/>
            <a:ext cx="8133905" cy="2453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2" name="Rectangle 21">
            <a:extLst>
              <a:ext uri="{FF2B5EF4-FFF2-40B4-BE49-F238E27FC236}">
                <a16:creationId xmlns:a16="http://schemas.microsoft.com/office/drawing/2014/main" id="{81F70038-E0C9-4174-BB04-8E64887A7CDC}"/>
              </a:ext>
            </a:extLst>
          </p:cNvPr>
          <p:cNvSpPr/>
          <p:nvPr/>
        </p:nvSpPr>
        <p:spPr>
          <a:xfrm>
            <a:off x="4880344" y="2428272"/>
            <a:ext cx="6294475" cy="2453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26" name="Graphique 25" descr="Visage souriant sans remplissage">
            <a:extLst>
              <a:ext uri="{FF2B5EF4-FFF2-40B4-BE49-F238E27FC236}">
                <a16:creationId xmlns:a16="http://schemas.microsoft.com/office/drawing/2014/main" id="{92CA9202-112B-43C0-91A3-468AAA6E3FB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5926" y="3351728"/>
            <a:ext cx="413822" cy="413822"/>
          </a:xfrm>
          <a:prstGeom prst="rect">
            <a:avLst/>
          </a:prstGeom>
        </p:spPr>
      </p:pic>
      <p:pic>
        <p:nvPicPr>
          <p:cNvPr id="27" name="Graphique 26" descr="Visage triste sans remplissage">
            <a:extLst>
              <a:ext uri="{FF2B5EF4-FFF2-40B4-BE49-F238E27FC236}">
                <a16:creationId xmlns:a16="http://schemas.microsoft.com/office/drawing/2014/main" id="{3F867196-A5B8-4436-BE58-58A07437ACA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582176" y="3825091"/>
            <a:ext cx="374718" cy="374718"/>
          </a:xfrm>
          <a:prstGeom prst="rect">
            <a:avLst/>
          </a:prstGeom>
        </p:spPr>
      </p:pic>
      <p:pic>
        <p:nvPicPr>
          <p:cNvPr id="28" name="Graphique 27" descr="Visage triste sans remplissage">
            <a:extLst>
              <a:ext uri="{FF2B5EF4-FFF2-40B4-BE49-F238E27FC236}">
                <a16:creationId xmlns:a16="http://schemas.microsoft.com/office/drawing/2014/main" id="{E8EEE06A-ED57-4397-A4E2-F4E8AABF9A4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221320" y="5306689"/>
            <a:ext cx="374718" cy="374718"/>
          </a:xfrm>
          <a:prstGeom prst="rect">
            <a:avLst/>
          </a:prstGeom>
        </p:spPr>
      </p:pic>
      <p:pic>
        <p:nvPicPr>
          <p:cNvPr id="29" name="Graphique 28" descr="Visage souriant sans remplissage">
            <a:extLst>
              <a:ext uri="{FF2B5EF4-FFF2-40B4-BE49-F238E27FC236}">
                <a16:creationId xmlns:a16="http://schemas.microsoft.com/office/drawing/2014/main" id="{54BF20CC-C4AF-415B-BBA7-A284CABFFE4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47917" y="4376588"/>
            <a:ext cx="413822" cy="413822"/>
          </a:xfrm>
          <a:prstGeom prst="rect">
            <a:avLst/>
          </a:prstGeom>
        </p:spPr>
      </p:pic>
      <p:pic>
        <p:nvPicPr>
          <p:cNvPr id="30" name="Graphique 29" descr="Visage souriant sans remplissage">
            <a:extLst>
              <a:ext uri="{FF2B5EF4-FFF2-40B4-BE49-F238E27FC236}">
                <a16:creationId xmlns:a16="http://schemas.microsoft.com/office/drawing/2014/main" id="{0FAB0BB0-1986-4897-8382-F3914E07EEC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5926" y="4968011"/>
            <a:ext cx="413822" cy="413822"/>
          </a:xfrm>
          <a:prstGeom prst="rect">
            <a:avLst/>
          </a:prstGeom>
        </p:spPr>
      </p:pic>
      <p:pic>
        <p:nvPicPr>
          <p:cNvPr id="32" name="Graphique 31" descr="Visage triste sans remplissage">
            <a:extLst>
              <a:ext uri="{FF2B5EF4-FFF2-40B4-BE49-F238E27FC236}">
                <a16:creationId xmlns:a16="http://schemas.microsoft.com/office/drawing/2014/main" id="{56D9368F-B103-4883-82EA-7294123ACA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421608" y="2352965"/>
            <a:ext cx="374718" cy="374718"/>
          </a:xfrm>
          <a:prstGeom prst="rect">
            <a:avLst/>
          </a:prstGeom>
        </p:spPr>
      </p:pic>
    </p:spTree>
    <p:extLst>
      <p:ext uri="{BB962C8B-B14F-4D97-AF65-F5344CB8AC3E}">
        <p14:creationId xmlns:p14="http://schemas.microsoft.com/office/powerpoint/2010/main" val="1624796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BD2C257F-32C6-C145-BF63-7EF539A858D2}"/>
              </a:ext>
            </a:extLst>
          </p:cNvPr>
          <p:cNvSpPr txBox="1"/>
          <p:nvPr/>
        </p:nvSpPr>
        <p:spPr>
          <a:xfrm>
            <a:off x="645246" y="243574"/>
            <a:ext cx="10959149" cy="2347226"/>
          </a:xfrm>
          <a:prstGeom prst="rect">
            <a:avLst/>
          </a:prstGeom>
          <a:noFill/>
        </p:spPr>
        <p:txBody>
          <a:bodyPr wrap="square" rtlCol="0">
            <a:noAutofit/>
          </a:bodyPr>
          <a:lstStyle/>
          <a:p>
            <a:r>
              <a:rPr lang="fr-FR" sz="4000" b="1" dirty="0">
                <a:solidFill>
                  <a:srgbClr val="5BB49A"/>
                </a:solidFill>
                <a:latin typeface="Montserrat Alternates" pitchFamily="2" charset="77"/>
              </a:rPr>
              <a:t>4. </a:t>
            </a:r>
            <a:r>
              <a:rPr lang="fr-FR" sz="3200" b="1" dirty="0">
                <a:solidFill>
                  <a:srgbClr val="5BB49A"/>
                </a:solidFill>
                <a:latin typeface="Montserrat Alternates" pitchFamily="2" charset="77"/>
              </a:rPr>
              <a:t>Les sources de motivation préférentielles pour plus et mieux </a:t>
            </a:r>
            <a:r>
              <a:rPr lang="fr-FR" sz="3200" b="1" dirty="0">
                <a:solidFill>
                  <a:srgbClr val="F08176"/>
                </a:solidFill>
                <a:latin typeface="Montserrat Alternates" pitchFamily="2" charset="77"/>
              </a:rPr>
              <a:t>trier ses déchets </a:t>
            </a:r>
            <a:r>
              <a:rPr lang="fr-FR" sz="3200" b="1" dirty="0">
                <a:solidFill>
                  <a:srgbClr val="5BB49A"/>
                </a:solidFill>
                <a:latin typeface="Montserrat Alternates" pitchFamily="2" charset="77"/>
              </a:rPr>
              <a:t>et pour </a:t>
            </a:r>
            <a:r>
              <a:rPr lang="fr-FR" sz="3200" b="1" dirty="0">
                <a:solidFill>
                  <a:srgbClr val="F08176"/>
                </a:solidFill>
                <a:latin typeface="Montserrat Alternates" pitchFamily="2" charset="77"/>
              </a:rPr>
              <a:t>réduire sa production </a:t>
            </a:r>
            <a:r>
              <a:rPr lang="fr-FR" sz="3200" b="1" dirty="0">
                <a:solidFill>
                  <a:srgbClr val="5BB49A"/>
                </a:solidFill>
                <a:latin typeface="Montserrat Alternates" pitchFamily="2" charset="77"/>
              </a:rPr>
              <a:t>sont sensiblement les </a:t>
            </a:r>
            <a:r>
              <a:rPr lang="fr-FR" sz="4000" b="1" dirty="0">
                <a:solidFill>
                  <a:srgbClr val="5BB49A"/>
                </a:solidFill>
                <a:latin typeface="Montserrat Alternates" pitchFamily="2" charset="77"/>
              </a:rPr>
              <a:t>mêmes</a:t>
            </a:r>
          </a:p>
        </p:txBody>
      </p:sp>
      <p:sp>
        <p:nvSpPr>
          <p:cNvPr id="14" name="ZoneTexte 13">
            <a:extLst>
              <a:ext uri="{FF2B5EF4-FFF2-40B4-BE49-F238E27FC236}">
                <a16:creationId xmlns:a16="http://schemas.microsoft.com/office/drawing/2014/main" id="{4ECE4808-1150-364C-983B-7E840599E7B6}"/>
              </a:ext>
            </a:extLst>
          </p:cNvPr>
          <p:cNvSpPr txBox="1"/>
          <p:nvPr/>
        </p:nvSpPr>
        <p:spPr>
          <a:xfrm>
            <a:off x="482593" y="2394856"/>
            <a:ext cx="4780523" cy="4517572"/>
          </a:xfrm>
          <a:prstGeom prst="rect">
            <a:avLst/>
          </a:prstGeom>
          <a:noFill/>
        </p:spPr>
        <p:txBody>
          <a:bodyPr wrap="square" rtlCol="0">
            <a:noAutofit/>
          </a:bodyPr>
          <a:lstStyle/>
          <a:p>
            <a:r>
              <a:rPr lang="fr-FR" sz="2000" b="1" u="sng" dirty="0">
                <a:latin typeface="Montserrat Alternates Medium" pitchFamily="2" charset="77"/>
              </a:rPr>
              <a:t>Tri</a:t>
            </a:r>
          </a:p>
          <a:p>
            <a:r>
              <a:rPr lang="fr-FR" sz="2000" dirty="0">
                <a:latin typeface="Montserrat Alternates Medium" pitchFamily="2" charset="77"/>
              </a:rPr>
              <a:t>1. Savoir que j’améliore la qualité de mon cadre de vie </a:t>
            </a:r>
          </a:p>
          <a:p>
            <a:endParaRPr lang="fr-FR" sz="2000" dirty="0">
              <a:latin typeface="Montserrat Alternates Medium" pitchFamily="2" charset="77"/>
            </a:endParaRPr>
          </a:p>
          <a:p>
            <a:r>
              <a:rPr lang="fr-FR" sz="2000" dirty="0">
                <a:latin typeface="Montserrat Alternates Medium" pitchFamily="2" charset="77"/>
              </a:rPr>
              <a:t>2. Accompagner les équipements de supports d’information clairs </a:t>
            </a:r>
          </a:p>
          <a:p>
            <a:endParaRPr lang="fr-FR" sz="2000" dirty="0">
              <a:latin typeface="Montserrat Alternates Medium" pitchFamily="2" charset="77"/>
            </a:endParaRPr>
          </a:p>
          <a:p>
            <a:r>
              <a:rPr lang="fr-FR" sz="2000" dirty="0">
                <a:latin typeface="Montserrat Alternates Medium" pitchFamily="2" charset="77"/>
              </a:rPr>
              <a:t>3. Une réduction du montant de mes taxes si je la réduis effectivement</a:t>
            </a:r>
          </a:p>
          <a:p>
            <a:endParaRPr lang="fr-FR" sz="2000" dirty="0">
              <a:latin typeface="Montserrat Alternates Medium" pitchFamily="2" charset="77"/>
            </a:endParaRPr>
          </a:p>
          <a:p>
            <a:r>
              <a:rPr lang="fr-FR" sz="2000" dirty="0">
                <a:latin typeface="Montserrat Alternates Medium" pitchFamily="2" charset="77"/>
              </a:rPr>
              <a:t>3.ex. Recevoir des retours concrets sur l’impact de mon tri</a:t>
            </a:r>
          </a:p>
          <a:p>
            <a:endParaRPr lang="fr-FR" sz="2000" dirty="0">
              <a:latin typeface="Montserrat Alternates Medium" pitchFamily="2" charset="77"/>
            </a:endParaRPr>
          </a:p>
        </p:txBody>
      </p:sp>
      <p:sp>
        <p:nvSpPr>
          <p:cNvPr id="15" name="ZoneTexte 14">
            <a:extLst>
              <a:ext uri="{FF2B5EF4-FFF2-40B4-BE49-F238E27FC236}">
                <a16:creationId xmlns:a16="http://schemas.microsoft.com/office/drawing/2014/main" id="{CAD14E25-5B59-48C9-B0AB-BF3A3BECE1FE}"/>
              </a:ext>
            </a:extLst>
          </p:cNvPr>
          <p:cNvSpPr txBox="1"/>
          <p:nvPr/>
        </p:nvSpPr>
        <p:spPr>
          <a:xfrm>
            <a:off x="6418521" y="2394856"/>
            <a:ext cx="5290886" cy="4179571"/>
          </a:xfrm>
          <a:prstGeom prst="rect">
            <a:avLst/>
          </a:prstGeom>
          <a:noFill/>
        </p:spPr>
        <p:txBody>
          <a:bodyPr wrap="square" rtlCol="0">
            <a:noAutofit/>
          </a:bodyPr>
          <a:lstStyle/>
          <a:p>
            <a:r>
              <a:rPr lang="fr-FR" sz="2000" b="1" u="sng" dirty="0">
                <a:latin typeface="Montserrat Alternates Medium" pitchFamily="2" charset="77"/>
              </a:rPr>
              <a:t>Réduction</a:t>
            </a:r>
          </a:p>
          <a:p>
            <a:r>
              <a:rPr lang="fr-FR" sz="2000" dirty="0">
                <a:latin typeface="Montserrat Alternates Medium" pitchFamily="2" charset="77"/>
              </a:rPr>
              <a:t>1. Savoir que j’améliore la qualité de mon cadre </a:t>
            </a:r>
            <a:br>
              <a:rPr lang="fr-FR" sz="2000" dirty="0">
                <a:latin typeface="Montserrat Alternates Medium" pitchFamily="2" charset="77"/>
              </a:rPr>
            </a:br>
            <a:r>
              <a:rPr lang="fr-FR" sz="2000" dirty="0">
                <a:latin typeface="Montserrat Alternates Medium" pitchFamily="2" charset="77"/>
              </a:rPr>
              <a:t>de vie </a:t>
            </a:r>
          </a:p>
          <a:p>
            <a:endParaRPr lang="fr-FR" sz="2000" dirty="0">
              <a:latin typeface="Montserrat Alternates Medium" pitchFamily="2" charset="77"/>
            </a:endParaRPr>
          </a:p>
          <a:p>
            <a:r>
              <a:rPr lang="fr-FR" sz="2000" dirty="0">
                <a:latin typeface="Montserrat Alternates Medium" pitchFamily="2" charset="77"/>
              </a:rPr>
              <a:t>2. Une réduction du montant de mes taxes si je la réduis effectivement </a:t>
            </a:r>
          </a:p>
          <a:p>
            <a:endParaRPr lang="fr-FR" sz="2000" dirty="0">
              <a:latin typeface="Montserrat Alternates Medium" pitchFamily="2" charset="77"/>
            </a:endParaRPr>
          </a:p>
          <a:p>
            <a:r>
              <a:rPr lang="fr-FR" sz="2000" dirty="0">
                <a:latin typeface="Montserrat Alternates Medium" pitchFamily="2" charset="77"/>
              </a:rPr>
              <a:t>3. Qu’on me démontre que mon action permette d’enfouir moins de déchets</a:t>
            </a:r>
          </a:p>
          <a:p>
            <a:endParaRPr lang="fr-FR" sz="2000" dirty="0">
              <a:latin typeface="Montserrat Alternates Medium" pitchFamily="2" charset="77"/>
            </a:endParaRPr>
          </a:p>
          <a:p>
            <a:r>
              <a:rPr lang="fr-FR" sz="2000" dirty="0">
                <a:latin typeface="Montserrat Alternates Medium" pitchFamily="2" charset="77"/>
              </a:rPr>
              <a:t>4. Qu’on mette à ma disposition du matériel qui m’aide à réduire ma production de déchets</a:t>
            </a:r>
          </a:p>
        </p:txBody>
      </p:sp>
    </p:spTree>
    <p:extLst>
      <p:ext uri="{BB962C8B-B14F-4D97-AF65-F5344CB8AC3E}">
        <p14:creationId xmlns:p14="http://schemas.microsoft.com/office/powerpoint/2010/main" val="3322493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B1731182-5757-274D-AACA-9D8DACACE267}"/>
              </a:ext>
            </a:extLst>
          </p:cNvPr>
          <p:cNvPicPr>
            <a:picLocks noGrp="1" noChangeAspect="1"/>
          </p:cNvPicPr>
          <p:nvPr>
            <p:ph idx="1"/>
          </p:nvPr>
        </p:nvPicPr>
        <p:blipFill rotWithShape="1">
          <a:blip r:embed="rId2"/>
          <a:srcRect t="33215" b="26416"/>
          <a:stretch/>
        </p:blipFill>
        <p:spPr>
          <a:xfrm rot="16200000">
            <a:off x="7480305" y="2510366"/>
            <a:ext cx="6858001" cy="1837268"/>
          </a:xfrm>
        </p:spPr>
      </p:pic>
      <p:pic>
        <p:nvPicPr>
          <p:cNvPr id="5" name="Image 4">
            <a:extLst>
              <a:ext uri="{FF2B5EF4-FFF2-40B4-BE49-F238E27FC236}">
                <a16:creationId xmlns:a16="http://schemas.microsoft.com/office/drawing/2014/main" id="{CBC0AC99-53D5-3B4F-9514-DD4AD6357DEB}"/>
              </a:ext>
            </a:extLst>
          </p:cNvPr>
          <p:cNvPicPr>
            <a:picLocks noChangeAspect="1"/>
          </p:cNvPicPr>
          <p:nvPr/>
        </p:nvPicPr>
        <p:blipFill>
          <a:blip r:embed="rId3"/>
          <a:stretch>
            <a:fillRect/>
          </a:stretch>
        </p:blipFill>
        <p:spPr>
          <a:xfrm>
            <a:off x="10113975" y="5215466"/>
            <a:ext cx="1595432" cy="1510119"/>
          </a:xfrm>
          <a:prstGeom prst="rect">
            <a:avLst/>
          </a:prstGeom>
        </p:spPr>
      </p:pic>
      <p:sp>
        <p:nvSpPr>
          <p:cNvPr id="8" name="ZoneTexte 7">
            <a:extLst>
              <a:ext uri="{FF2B5EF4-FFF2-40B4-BE49-F238E27FC236}">
                <a16:creationId xmlns:a16="http://schemas.microsoft.com/office/drawing/2014/main" id="{56CE9352-9511-3E42-BB9A-4DF74CF37B62}"/>
              </a:ext>
            </a:extLst>
          </p:cNvPr>
          <p:cNvSpPr txBox="1"/>
          <p:nvPr/>
        </p:nvSpPr>
        <p:spPr>
          <a:xfrm>
            <a:off x="645247" y="477490"/>
            <a:ext cx="8992048" cy="1026458"/>
          </a:xfrm>
          <a:prstGeom prst="rect">
            <a:avLst/>
          </a:prstGeom>
          <a:noFill/>
        </p:spPr>
        <p:txBody>
          <a:bodyPr wrap="square" rtlCol="0">
            <a:noAutofit/>
          </a:bodyPr>
          <a:lstStyle/>
          <a:p>
            <a:r>
              <a:rPr lang="fr-FR" sz="4500" b="1" dirty="0">
                <a:solidFill>
                  <a:srgbClr val="F8B913"/>
                </a:solidFill>
                <a:latin typeface="Montserrat Alternates" pitchFamily="2" charset="77"/>
              </a:rPr>
              <a:t>1. Les objectifs</a:t>
            </a:r>
          </a:p>
        </p:txBody>
      </p:sp>
      <p:sp>
        <p:nvSpPr>
          <p:cNvPr id="11" name="ZoneTexte 10">
            <a:extLst>
              <a:ext uri="{FF2B5EF4-FFF2-40B4-BE49-F238E27FC236}">
                <a16:creationId xmlns:a16="http://schemas.microsoft.com/office/drawing/2014/main" id="{6BE47853-112A-C04C-A76B-0DD3169BB5D2}"/>
              </a:ext>
            </a:extLst>
          </p:cNvPr>
          <p:cNvSpPr txBox="1"/>
          <p:nvPr/>
        </p:nvSpPr>
        <p:spPr>
          <a:xfrm>
            <a:off x="645247" y="2262994"/>
            <a:ext cx="8854870" cy="2827421"/>
          </a:xfrm>
          <a:prstGeom prst="rect">
            <a:avLst/>
          </a:prstGeom>
          <a:noFill/>
        </p:spPr>
        <p:txBody>
          <a:bodyPr wrap="square" rtlCol="0">
            <a:noAutofit/>
          </a:bodyPr>
          <a:lstStyle/>
          <a:p>
            <a:pPr marL="342900" indent="-342900">
              <a:buClr>
                <a:schemeClr val="accent3"/>
              </a:buClr>
              <a:buFont typeface="Arial" panose="020B0604020202020204" pitchFamily="34" charset="0"/>
              <a:buChar char="•"/>
            </a:pPr>
            <a:r>
              <a:rPr lang="fr-FR" sz="2400" dirty="0">
                <a:solidFill>
                  <a:srgbClr val="3C3F41"/>
                </a:solidFill>
                <a:latin typeface="Montserrat Alternates Medium" pitchFamily="2" charset="77"/>
              </a:rPr>
              <a:t>Dresser un </a:t>
            </a:r>
            <a:r>
              <a:rPr lang="fr-FR" sz="2400" b="1" dirty="0">
                <a:solidFill>
                  <a:srgbClr val="1B4B48"/>
                </a:solidFill>
                <a:latin typeface="Montserrat Alternates Medium" pitchFamily="2" charset="77"/>
              </a:rPr>
              <a:t>portrait des usagers du SMICVAL </a:t>
            </a:r>
            <a:r>
              <a:rPr lang="fr-FR" sz="2400" dirty="0">
                <a:solidFill>
                  <a:srgbClr val="3C3F41"/>
                </a:solidFill>
                <a:latin typeface="Montserrat Alternates Medium" pitchFamily="2" charset="77"/>
              </a:rPr>
              <a:t>vis-à-vis de leurs représentations des déchets, de leur connaissances du service public, de leurs attitudes et pratiques.</a:t>
            </a:r>
          </a:p>
          <a:p>
            <a:pPr>
              <a:buClr>
                <a:schemeClr val="accent3"/>
              </a:buClr>
            </a:pPr>
            <a:endParaRPr lang="fr-FR" sz="2400" b="1" dirty="0">
              <a:solidFill>
                <a:srgbClr val="047884"/>
              </a:solidFill>
              <a:latin typeface="Montserrat Alternates Medium" pitchFamily="2" charset="77"/>
            </a:endParaRPr>
          </a:p>
          <a:p>
            <a:pPr marL="342900" indent="-342900">
              <a:buClr>
                <a:schemeClr val="accent3"/>
              </a:buClr>
              <a:buFont typeface="Arial" panose="020B0604020202020204" pitchFamily="34" charset="0"/>
              <a:buChar char="•"/>
            </a:pPr>
            <a:r>
              <a:rPr lang="fr-FR" sz="2400" dirty="0">
                <a:solidFill>
                  <a:srgbClr val="3C3F41"/>
                </a:solidFill>
                <a:latin typeface="Montserrat Alternates Medium" pitchFamily="2" charset="77"/>
              </a:rPr>
              <a:t>Identifier les </a:t>
            </a:r>
            <a:r>
              <a:rPr lang="fr-FR" sz="2400" b="1" dirty="0">
                <a:solidFill>
                  <a:srgbClr val="1B4B48"/>
                </a:solidFill>
                <a:latin typeface="Montserrat Alternates Medium" pitchFamily="2" charset="77"/>
              </a:rPr>
              <a:t>leviers de l’engagement </a:t>
            </a:r>
            <a:r>
              <a:rPr lang="fr-FR" sz="2400" dirty="0">
                <a:solidFill>
                  <a:srgbClr val="3C3F41"/>
                </a:solidFill>
                <a:latin typeface="Montserrat Alternates Medium" pitchFamily="2" charset="77"/>
              </a:rPr>
              <a:t>des usagers du SMICVAL </a:t>
            </a:r>
            <a:r>
              <a:rPr lang="fr-FR" sz="2400" dirty="0" smtClean="0">
                <a:solidFill>
                  <a:srgbClr val="3C3F41"/>
                </a:solidFill>
                <a:latin typeface="Montserrat Alternates Medium" pitchFamily="2" charset="77"/>
              </a:rPr>
              <a:t>dans </a:t>
            </a:r>
            <a:r>
              <a:rPr lang="fr-FR" sz="2400" dirty="0">
                <a:solidFill>
                  <a:srgbClr val="3C3F41"/>
                </a:solidFill>
                <a:latin typeface="Montserrat Alternates Medium" pitchFamily="2" charset="77"/>
              </a:rPr>
              <a:t>un meilleur tri des déchets et la réduction de leur </a:t>
            </a:r>
            <a:r>
              <a:rPr lang="fr-FR" sz="2400" dirty="0" smtClean="0">
                <a:solidFill>
                  <a:srgbClr val="3C3F41"/>
                </a:solidFill>
                <a:latin typeface="Montserrat Alternates Medium" pitchFamily="2" charset="77"/>
              </a:rPr>
              <a:t>production selon </a:t>
            </a:r>
            <a:r>
              <a:rPr lang="fr-FR" sz="2400" dirty="0">
                <a:solidFill>
                  <a:srgbClr val="3C3F41"/>
                </a:solidFill>
                <a:latin typeface="Montserrat Alternates Medium" pitchFamily="2" charset="77"/>
              </a:rPr>
              <a:t>qui ils sont, leurs pratiques et habitudes liées aux </a:t>
            </a:r>
            <a:r>
              <a:rPr lang="fr-FR" sz="2400" dirty="0" smtClean="0">
                <a:solidFill>
                  <a:srgbClr val="3C3F41"/>
                </a:solidFill>
                <a:latin typeface="Montserrat Alternates Medium" pitchFamily="2" charset="77"/>
              </a:rPr>
              <a:t>déchets. </a:t>
            </a:r>
            <a:endParaRPr lang="fr-FR" sz="2400" dirty="0">
              <a:solidFill>
                <a:srgbClr val="3C3F41"/>
              </a:solidFill>
              <a:latin typeface="Montserrat Alternates Medium" pitchFamily="2" charset="77"/>
            </a:endParaRPr>
          </a:p>
        </p:txBody>
      </p:sp>
    </p:spTree>
    <p:extLst>
      <p:ext uri="{BB962C8B-B14F-4D97-AF65-F5344CB8AC3E}">
        <p14:creationId xmlns:p14="http://schemas.microsoft.com/office/powerpoint/2010/main" val="2420790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4788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619DDF1-E91E-1047-B71B-368B78006616}"/>
              </a:ext>
            </a:extLst>
          </p:cNvPr>
          <p:cNvPicPr>
            <a:picLocks noChangeAspect="1"/>
          </p:cNvPicPr>
          <p:nvPr/>
        </p:nvPicPr>
        <p:blipFill rotWithShape="1">
          <a:blip r:embed="rId2"/>
          <a:srcRect l="19323" t="7793" r="16811" b="29761"/>
          <a:stretch/>
        </p:blipFill>
        <p:spPr>
          <a:xfrm>
            <a:off x="1913465" y="660393"/>
            <a:ext cx="3725331" cy="3447667"/>
          </a:xfrm>
          <a:prstGeom prst="rect">
            <a:avLst/>
          </a:prstGeom>
        </p:spPr>
      </p:pic>
      <p:sp>
        <p:nvSpPr>
          <p:cNvPr id="4" name="ZoneTexte 3">
            <a:extLst>
              <a:ext uri="{FF2B5EF4-FFF2-40B4-BE49-F238E27FC236}">
                <a16:creationId xmlns:a16="http://schemas.microsoft.com/office/drawing/2014/main" id="{6D209001-9BBC-274E-80D2-9BDE463F549D}"/>
              </a:ext>
            </a:extLst>
          </p:cNvPr>
          <p:cNvSpPr txBox="1"/>
          <p:nvPr/>
        </p:nvSpPr>
        <p:spPr>
          <a:xfrm>
            <a:off x="2768157" y="1578481"/>
            <a:ext cx="1160375" cy="1108223"/>
          </a:xfrm>
          <a:prstGeom prst="rect">
            <a:avLst/>
          </a:prstGeom>
          <a:noFill/>
        </p:spPr>
        <p:txBody>
          <a:bodyPr wrap="square" rtlCol="0">
            <a:noAutofit/>
          </a:bodyPr>
          <a:lstStyle/>
          <a:p>
            <a:r>
              <a:rPr lang="fr-FR" sz="7000" b="1" dirty="0">
                <a:solidFill>
                  <a:srgbClr val="F08176"/>
                </a:solidFill>
                <a:latin typeface="Montserrat Alternates" pitchFamily="2" charset="77"/>
              </a:rPr>
              <a:t>5.</a:t>
            </a:r>
          </a:p>
        </p:txBody>
      </p:sp>
      <p:sp>
        <p:nvSpPr>
          <p:cNvPr id="5" name="ZoneTexte 4">
            <a:extLst>
              <a:ext uri="{FF2B5EF4-FFF2-40B4-BE49-F238E27FC236}">
                <a16:creationId xmlns:a16="http://schemas.microsoft.com/office/drawing/2014/main" id="{60588808-E738-284B-818F-EB624B1FBF8F}"/>
              </a:ext>
            </a:extLst>
          </p:cNvPr>
          <p:cNvSpPr txBox="1"/>
          <p:nvPr/>
        </p:nvSpPr>
        <p:spPr>
          <a:xfrm>
            <a:off x="3725331" y="2686704"/>
            <a:ext cx="6335486" cy="3119952"/>
          </a:xfrm>
          <a:prstGeom prst="rect">
            <a:avLst/>
          </a:prstGeom>
          <a:noFill/>
        </p:spPr>
        <p:txBody>
          <a:bodyPr wrap="square" rtlCol="0">
            <a:noAutofit/>
          </a:bodyPr>
          <a:lstStyle/>
          <a:p>
            <a:r>
              <a:rPr lang="fr-FR" sz="5400" b="1" dirty="0">
                <a:solidFill>
                  <a:srgbClr val="F08176"/>
                </a:solidFill>
                <a:latin typeface="Montserrat Alternates" pitchFamily="2" charset="77"/>
              </a:rPr>
              <a:t>Tentative de synthèse !</a:t>
            </a:r>
          </a:p>
        </p:txBody>
      </p:sp>
    </p:spTree>
    <p:extLst>
      <p:ext uri="{BB962C8B-B14F-4D97-AF65-F5344CB8AC3E}">
        <p14:creationId xmlns:p14="http://schemas.microsoft.com/office/powerpoint/2010/main" val="3470259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F35EB73-6F66-FF41-810F-8C341F3C8D26}"/>
              </a:ext>
            </a:extLst>
          </p:cNvPr>
          <p:cNvPicPr>
            <a:picLocks noChangeAspect="1"/>
          </p:cNvPicPr>
          <p:nvPr/>
        </p:nvPicPr>
        <p:blipFill rotWithShape="1">
          <a:blip r:embed="rId2"/>
          <a:srcRect b="30194"/>
          <a:stretch/>
        </p:blipFill>
        <p:spPr>
          <a:xfrm rot="16200000">
            <a:off x="7481342" y="2501218"/>
            <a:ext cx="6860699" cy="1852864"/>
          </a:xfrm>
          <a:prstGeom prst="rect">
            <a:avLst/>
          </a:prstGeom>
        </p:spPr>
      </p:pic>
      <p:pic>
        <p:nvPicPr>
          <p:cNvPr id="5" name="Image 4">
            <a:extLst>
              <a:ext uri="{FF2B5EF4-FFF2-40B4-BE49-F238E27FC236}">
                <a16:creationId xmlns:a16="http://schemas.microsoft.com/office/drawing/2014/main" id="{80B1FE8D-3420-0B40-BCFC-35173D082E4C}"/>
              </a:ext>
            </a:extLst>
          </p:cNvPr>
          <p:cNvPicPr>
            <a:picLocks noChangeAspect="1"/>
          </p:cNvPicPr>
          <p:nvPr/>
        </p:nvPicPr>
        <p:blipFill>
          <a:blip r:embed="rId3"/>
          <a:stretch>
            <a:fillRect/>
          </a:stretch>
        </p:blipFill>
        <p:spPr>
          <a:xfrm>
            <a:off x="10113975" y="5215466"/>
            <a:ext cx="1595432" cy="1510119"/>
          </a:xfrm>
          <a:prstGeom prst="rect">
            <a:avLst/>
          </a:prstGeom>
        </p:spPr>
      </p:pic>
      <p:sp>
        <p:nvSpPr>
          <p:cNvPr id="6" name="ZoneTexte 5">
            <a:extLst>
              <a:ext uri="{FF2B5EF4-FFF2-40B4-BE49-F238E27FC236}">
                <a16:creationId xmlns:a16="http://schemas.microsoft.com/office/drawing/2014/main" id="{BEB5BBBB-4D9A-1843-9619-032F4D1099B3}"/>
              </a:ext>
            </a:extLst>
          </p:cNvPr>
          <p:cNvSpPr txBox="1"/>
          <p:nvPr/>
        </p:nvSpPr>
        <p:spPr>
          <a:xfrm>
            <a:off x="645247" y="412174"/>
            <a:ext cx="8992048" cy="1026458"/>
          </a:xfrm>
          <a:prstGeom prst="rect">
            <a:avLst/>
          </a:prstGeom>
          <a:noFill/>
        </p:spPr>
        <p:txBody>
          <a:bodyPr wrap="square" rtlCol="0">
            <a:noAutofit/>
          </a:bodyPr>
          <a:lstStyle/>
          <a:p>
            <a:r>
              <a:rPr lang="fr-FR" sz="4000" b="1" dirty="0">
                <a:solidFill>
                  <a:srgbClr val="047884"/>
                </a:solidFill>
                <a:latin typeface="Montserrat Alternates" pitchFamily="2" charset="77"/>
              </a:rPr>
              <a:t>1. </a:t>
            </a:r>
            <a:r>
              <a:rPr lang="fr-FR" sz="3200" b="1" dirty="0">
                <a:solidFill>
                  <a:srgbClr val="047884"/>
                </a:solidFill>
                <a:latin typeface="Montserrat Alternates" pitchFamily="2" charset="77"/>
              </a:rPr>
              <a:t>Les variables fortement explicatives des pratiques liées aux déchets</a:t>
            </a:r>
          </a:p>
        </p:txBody>
      </p:sp>
      <p:sp>
        <p:nvSpPr>
          <p:cNvPr id="7" name="ZoneTexte 6">
            <a:extLst>
              <a:ext uri="{FF2B5EF4-FFF2-40B4-BE49-F238E27FC236}">
                <a16:creationId xmlns:a16="http://schemas.microsoft.com/office/drawing/2014/main" id="{86A84FDC-A9F6-AD4D-BF1F-A49F33A85A7B}"/>
              </a:ext>
            </a:extLst>
          </p:cNvPr>
          <p:cNvSpPr txBox="1"/>
          <p:nvPr/>
        </p:nvSpPr>
        <p:spPr>
          <a:xfrm>
            <a:off x="482593" y="2200007"/>
            <a:ext cx="8592162" cy="3978485"/>
          </a:xfrm>
          <a:prstGeom prst="rect">
            <a:avLst/>
          </a:prstGeom>
          <a:noFill/>
        </p:spPr>
        <p:txBody>
          <a:bodyPr wrap="square" rtlCol="0">
            <a:noAutofit/>
          </a:bodyPr>
          <a:lstStyle/>
          <a:p>
            <a:r>
              <a:rPr lang="fr-FR" sz="2000" dirty="0">
                <a:latin typeface="Montserrat Alternates Medium" pitchFamily="2" charset="77"/>
              </a:rPr>
              <a:t>Le profil sociodémographique et en 1er lieu l’</a:t>
            </a:r>
            <a:r>
              <a:rPr lang="fr-FR" sz="2000" b="1" dirty="0">
                <a:latin typeface="Montserrat Alternates Medium" pitchFamily="2" charset="77"/>
              </a:rPr>
              <a:t>âge</a:t>
            </a:r>
            <a:r>
              <a:rPr lang="fr-FR" sz="2000" dirty="0">
                <a:latin typeface="Montserrat Alternates Medium" pitchFamily="2" charset="77"/>
              </a:rPr>
              <a:t> des usagers et le niveau de revenu, dans une moindre mesure le genre et le type </a:t>
            </a:r>
            <a:r>
              <a:rPr lang="fr-FR" sz="2000" dirty="0" smtClean="0">
                <a:latin typeface="Montserrat Alternates Medium" pitchFamily="2" charset="77"/>
              </a:rPr>
              <a:t>d’habitat</a:t>
            </a:r>
          </a:p>
          <a:p>
            <a:endParaRPr lang="fr-FR" sz="2000" dirty="0">
              <a:latin typeface="Montserrat Alternates Medium" pitchFamily="2" charset="77"/>
            </a:endParaRPr>
          </a:p>
          <a:p>
            <a:pPr marL="342900" indent="-342900">
              <a:buFont typeface="Wingdings" panose="05000000000000000000" pitchFamily="2" charset="2"/>
              <a:buChar char="Ø"/>
            </a:pPr>
            <a:r>
              <a:rPr lang="fr-FR" sz="2000" dirty="0">
                <a:solidFill>
                  <a:srgbClr val="F08176"/>
                </a:solidFill>
                <a:latin typeface="Montserrat Alternates Medium" pitchFamily="2" charset="77"/>
              </a:rPr>
              <a:t>Adapter les actions de sensibilisation et d’accompagnement aux profils d’usagers</a:t>
            </a:r>
          </a:p>
          <a:p>
            <a:endParaRPr lang="fr-FR" sz="2000" dirty="0">
              <a:solidFill>
                <a:srgbClr val="F08176"/>
              </a:solidFill>
              <a:latin typeface="Montserrat Alternates Medium" pitchFamily="2" charset="77"/>
            </a:endParaRPr>
          </a:p>
          <a:p>
            <a:r>
              <a:rPr lang="fr-FR" sz="2000" b="1" dirty="0">
                <a:latin typeface="Montserrat Alternates Medium" pitchFamily="2" charset="77"/>
              </a:rPr>
              <a:t>Le profil-type de non trieur ou du « faible trieur » à sensibiliser et accompagner ++ : </a:t>
            </a:r>
            <a:r>
              <a:rPr lang="fr-FR" sz="2000" b="1" dirty="0">
                <a:solidFill>
                  <a:srgbClr val="D56D5B"/>
                </a:solidFill>
                <a:latin typeface="Montserrat Alternates Medium" pitchFamily="2" charset="77"/>
              </a:rPr>
              <a:t>une habitante en appartement, de moins de 45 ans, avec 1 ou plusieurs enfants, au niveau de revenu plutôt faible, qui considère le déchet comme un objet périmé, inutile. </a:t>
            </a:r>
          </a:p>
          <a:p>
            <a:r>
              <a:rPr lang="fr-FR" sz="2000" b="1" dirty="0">
                <a:latin typeface="Montserrat Alternates Medium" pitchFamily="2" charset="77"/>
              </a:rPr>
              <a:t>Les « moins trieurs » font également moins d’actions de réduction des déchets, à la source.</a:t>
            </a:r>
          </a:p>
          <a:p>
            <a:endParaRPr lang="fr-FR" b="1" dirty="0">
              <a:latin typeface="Montserrat Alternates Medium" pitchFamily="2" charset="77"/>
            </a:endParaRPr>
          </a:p>
        </p:txBody>
      </p:sp>
    </p:spTree>
    <p:extLst>
      <p:ext uri="{BB962C8B-B14F-4D97-AF65-F5344CB8AC3E}">
        <p14:creationId xmlns:p14="http://schemas.microsoft.com/office/powerpoint/2010/main" val="1947443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86A84FDC-A9F6-AD4D-BF1F-A49F33A85A7B}"/>
              </a:ext>
            </a:extLst>
          </p:cNvPr>
          <p:cNvSpPr txBox="1"/>
          <p:nvPr/>
        </p:nvSpPr>
        <p:spPr>
          <a:xfrm>
            <a:off x="353875" y="365881"/>
            <a:ext cx="10628352" cy="4983039"/>
          </a:xfrm>
          <a:prstGeom prst="rect">
            <a:avLst/>
          </a:prstGeom>
          <a:noFill/>
        </p:spPr>
        <p:txBody>
          <a:bodyPr wrap="square" rtlCol="0">
            <a:noAutofit/>
          </a:bodyPr>
          <a:lstStyle/>
          <a:p>
            <a:pPr marL="457200" indent="-457200">
              <a:buFontTx/>
              <a:buChar char="-"/>
            </a:pPr>
            <a:r>
              <a:rPr lang="fr-FR" sz="2000" dirty="0">
                <a:latin typeface="Montserrat Alternates Medium" pitchFamily="2" charset="77"/>
              </a:rPr>
              <a:t>Le niveau de préoccupation pour l’environnement </a:t>
            </a:r>
          </a:p>
          <a:p>
            <a:pPr marL="342900" indent="-342900">
              <a:buFont typeface="Wingdings" panose="05000000000000000000" pitchFamily="2" charset="2"/>
              <a:buChar char="Ø"/>
            </a:pPr>
            <a:r>
              <a:rPr lang="fr-FR" sz="2000" dirty="0">
                <a:solidFill>
                  <a:srgbClr val="F08176"/>
                </a:solidFill>
                <a:latin typeface="Montserrat Alternates Medium" pitchFamily="2" charset="77"/>
              </a:rPr>
              <a:t>rendre concret et visible le lien entre la gestion des déchets (sur toute la chaîne de l’achat à la destruction) et l</a:t>
            </a:r>
            <a:r>
              <a:rPr lang="fr-FR" sz="2000" dirty="0">
                <a:solidFill>
                  <a:srgbClr val="F29355"/>
                </a:solidFill>
                <a:latin typeface="Montserrat Alternates Medium" pitchFamily="2" charset="77"/>
              </a:rPr>
              <a:t>’imp</a:t>
            </a:r>
            <a:r>
              <a:rPr lang="fr-FR" sz="2000" dirty="0">
                <a:solidFill>
                  <a:srgbClr val="F08176"/>
                </a:solidFill>
                <a:latin typeface="Montserrat Alternates Medium" pitchFamily="2" charset="77"/>
              </a:rPr>
              <a:t>act environnemental</a:t>
            </a:r>
          </a:p>
          <a:p>
            <a:pPr marL="342900" indent="-342900">
              <a:buFont typeface="Wingdings" panose="05000000000000000000" pitchFamily="2" charset="2"/>
              <a:buChar char="Ø"/>
            </a:pPr>
            <a:endParaRPr lang="fr-FR" sz="2000" dirty="0">
              <a:solidFill>
                <a:srgbClr val="F08176"/>
              </a:solidFill>
              <a:latin typeface="Montserrat Alternates Medium" pitchFamily="2" charset="77"/>
            </a:endParaRPr>
          </a:p>
          <a:p>
            <a:pPr marL="457200" indent="-457200">
              <a:buFontTx/>
              <a:buChar char="-"/>
            </a:pPr>
            <a:r>
              <a:rPr lang="fr-FR" sz="2000" dirty="0">
                <a:latin typeface="Montserrat Alternates Medium" pitchFamily="2" charset="77"/>
              </a:rPr>
              <a:t>Les représentations du déchet comme une ressource ou un détritus sans utilité </a:t>
            </a:r>
          </a:p>
          <a:p>
            <a:pPr marL="342900" indent="-342900">
              <a:buFont typeface="Wingdings" panose="05000000000000000000" pitchFamily="2" charset="2"/>
              <a:buChar char="Ø"/>
            </a:pPr>
            <a:r>
              <a:rPr lang="fr-FR" sz="2000" dirty="0">
                <a:solidFill>
                  <a:srgbClr val="F08176"/>
                </a:solidFill>
                <a:latin typeface="Montserrat Alternates Medium" pitchFamily="2" charset="77"/>
              </a:rPr>
              <a:t>valoriser l’image du déchet comme une ressource, montrer son potentiel</a:t>
            </a:r>
          </a:p>
          <a:p>
            <a:pPr marL="342900" indent="-342900">
              <a:buFont typeface="Wingdings" panose="05000000000000000000" pitchFamily="2" charset="2"/>
              <a:buChar char="Ø"/>
            </a:pPr>
            <a:endParaRPr lang="fr-FR" sz="2000" dirty="0">
              <a:solidFill>
                <a:srgbClr val="F08176"/>
              </a:solidFill>
              <a:latin typeface="Montserrat Alternates Medium" pitchFamily="2" charset="77"/>
            </a:endParaRPr>
          </a:p>
          <a:p>
            <a:r>
              <a:rPr lang="fr-FR" b="1" dirty="0">
                <a:latin typeface="Montserrat Alternates Medium" pitchFamily="2" charset="77"/>
              </a:rPr>
              <a:t>Trouver et diffuser les informations/indicateurs (impact local et pour le présent) qui permettront aux usagers de prendre conscience et de concrétiser le lien entre une consommation responsable, une gestion durable des déchets et les impacts positifs sur LEUR environnement.</a:t>
            </a:r>
          </a:p>
          <a:p>
            <a:pPr marL="342900" indent="-342900">
              <a:buFontTx/>
              <a:buChar char="-"/>
            </a:pPr>
            <a:r>
              <a:rPr lang="fr-FR" dirty="0">
                <a:latin typeface="Montserrat Alternates Medium" pitchFamily="2" charset="77"/>
              </a:rPr>
              <a:t>Quantité de camions (et corolaire sur CO2, bruit, encombrement des routes…)</a:t>
            </a:r>
          </a:p>
          <a:p>
            <a:pPr marL="342900" indent="-342900">
              <a:buFontTx/>
              <a:buChar char="-"/>
            </a:pPr>
            <a:r>
              <a:rPr lang="fr-FR" dirty="0">
                <a:latin typeface="Montserrat Alternates Medium" pitchFamily="2" charset="77"/>
              </a:rPr>
              <a:t>Quantité de déchets enfouis (et ses impacts : surfaces des sites non utiles pour autre chose ex agriculture locale, gaz à effet de serre, nuisances…)</a:t>
            </a:r>
          </a:p>
          <a:p>
            <a:pPr marL="342900" indent="-342900">
              <a:buFontTx/>
              <a:buChar char="-"/>
            </a:pPr>
            <a:r>
              <a:rPr lang="fr-FR" dirty="0">
                <a:latin typeface="Montserrat Alternates Medium" pitchFamily="2" charset="77"/>
              </a:rPr>
              <a:t>Quantité de déchets recyclés, valorisés, réemployés et ce qu’ils deviennent vraiment</a:t>
            </a:r>
          </a:p>
          <a:p>
            <a:pPr marL="342900" indent="-342900">
              <a:buFontTx/>
              <a:buChar char="-"/>
            </a:pPr>
            <a:r>
              <a:rPr lang="fr-FR" dirty="0">
                <a:latin typeface="Montserrat Alternates Medium" pitchFamily="2" charset="77"/>
              </a:rPr>
              <a:t>Impact sur les ressources (ex eau du robinet à la place d’eau en bouteille)</a:t>
            </a:r>
          </a:p>
          <a:p>
            <a:pPr marL="342900" indent="-342900">
              <a:buFontTx/>
              <a:buChar char="-"/>
            </a:pPr>
            <a:endParaRPr lang="fr-FR" dirty="0">
              <a:latin typeface="Montserrat Alternates Medium" pitchFamily="2" charset="77"/>
            </a:endParaRPr>
          </a:p>
        </p:txBody>
      </p:sp>
      <p:pic>
        <p:nvPicPr>
          <p:cNvPr id="2" name="Image 1">
            <a:extLst>
              <a:ext uri="{FF2B5EF4-FFF2-40B4-BE49-F238E27FC236}">
                <a16:creationId xmlns:a16="http://schemas.microsoft.com/office/drawing/2014/main" id="{846A2087-C101-455C-9373-3945B02D39E8}"/>
              </a:ext>
            </a:extLst>
          </p:cNvPr>
          <p:cNvPicPr>
            <a:picLocks noChangeAspect="1"/>
          </p:cNvPicPr>
          <p:nvPr/>
        </p:nvPicPr>
        <p:blipFill>
          <a:blip r:embed="rId2"/>
          <a:stretch>
            <a:fillRect/>
          </a:stretch>
        </p:blipFill>
        <p:spPr>
          <a:xfrm>
            <a:off x="9229809" y="5128182"/>
            <a:ext cx="2717094" cy="1598020"/>
          </a:xfrm>
          <a:prstGeom prst="rect">
            <a:avLst/>
          </a:prstGeom>
        </p:spPr>
      </p:pic>
      <p:sp>
        <p:nvSpPr>
          <p:cNvPr id="3" name="ZoneTexte 2">
            <a:extLst>
              <a:ext uri="{FF2B5EF4-FFF2-40B4-BE49-F238E27FC236}">
                <a16:creationId xmlns:a16="http://schemas.microsoft.com/office/drawing/2014/main" id="{750D3F91-148D-44B9-B24F-46EED5DE546D}"/>
              </a:ext>
            </a:extLst>
          </p:cNvPr>
          <p:cNvSpPr txBox="1"/>
          <p:nvPr/>
        </p:nvSpPr>
        <p:spPr>
          <a:xfrm>
            <a:off x="5211015" y="5294490"/>
            <a:ext cx="4018794" cy="1323439"/>
          </a:xfrm>
          <a:prstGeom prst="rect">
            <a:avLst/>
          </a:prstGeom>
          <a:noFill/>
        </p:spPr>
        <p:txBody>
          <a:bodyPr wrap="square" rtlCol="0">
            <a:spAutoFit/>
          </a:bodyPr>
          <a:lstStyle/>
          <a:p>
            <a:r>
              <a:rPr lang="fr-FR" sz="1600" i="1" dirty="0"/>
              <a:t>203 000 habitants</a:t>
            </a:r>
          </a:p>
          <a:p>
            <a:r>
              <a:rPr lang="fr-FR" sz="1600" i="1" dirty="0"/>
              <a:t>54% de buveurs d’eau en bouteille soit 109 620 hab.</a:t>
            </a:r>
          </a:p>
          <a:p>
            <a:r>
              <a:rPr lang="fr-FR" sz="1600" i="1" dirty="0"/>
              <a:t>1% de buveurs d’eau du robinet en + (+2030) = </a:t>
            </a:r>
            <a:r>
              <a:rPr lang="fr-FR" sz="1600" b="1" i="1" dirty="0"/>
              <a:t>740 000 bouteilles en plastique non achetées</a:t>
            </a:r>
          </a:p>
        </p:txBody>
      </p:sp>
      <p:sp>
        <p:nvSpPr>
          <p:cNvPr id="4" name="Rectangle 3">
            <a:extLst>
              <a:ext uri="{FF2B5EF4-FFF2-40B4-BE49-F238E27FC236}">
                <a16:creationId xmlns:a16="http://schemas.microsoft.com/office/drawing/2014/main" id="{8509D19F-6AFA-491A-B141-01198BD8C327}"/>
              </a:ext>
            </a:extLst>
          </p:cNvPr>
          <p:cNvSpPr/>
          <p:nvPr/>
        </p:nvSpPr>
        <p:spPr>
          <a:xfrm>
            <a:off x="5043340" y="5090474"/>
            <a:ext cx="6903563" cy="1687398"/>
          </a:xfrm>
          <a:prstGeom prst="rect">
            <a:avLst/>
          </a:prstGeom>
          <a:noFill/>
          <a:ln w="19050">
            <a:solidFill>
              <a:srgbClr val="D56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89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EB5BBBB-4D9A-1843-9619-032F4D1099B3}"/>
              </a:ext>
            </a:extLst>
          </p:cNvPr>
          <p:cNvSpPr txBox="1"/>
          <p:nvPr/>
        </p:nvSpPr>
        <p:spPr>
          <a:xfrm>
            <a:off x="645246" y="379518"/>
            <a:ext cx="10906673" cy="1026458"/>
          </a:xfrm>
          <a:prstGeom prst="rect">
            <a:avLst/>
          </a:prstGeom>
          <a:noFill/>
        </p:spPr>
        <p:txBody>
          <a:bodyPr wrap="square" rtlCol="0">
            <a:noAutofit/>
          </a:bodyPr>
          <a:lstStyle/>
          <a:p>
            <a:r>
              <a:rPr lang="fr-FR" sz="4000" b="1" dirty="0">
                <a:solidFill>
                  <a:srgbClr val="047884"/>
                </a:solidFill>
                <a:latin typeface="Montserrat Alternates" pitchFamily="2" charset="77"/>
              </a:rPr>
              <a:t>2. </a:t>
            </a:r>
            <a:r>
              <a:rPr lang="fr-FR" sz="2800" b="1" dirty="0">
                <a:solidFill>
                  <a:srgbClr val="047884"/>
                </a:solidFill>
                <a:latin typeface="Montserrat Alternates" pitchFamily="2" charset="77"/>
              </a:rPr>
              <a:t>Une bonne proportion des usagers semblent déjà prêts à passer à une tarification </a:t>
            </a:r>
            <a:r>
              <a:rPr lang="fr-FR" sz="2800" b="1" dirty="0" smtClean="0">
                <a:solidFill>
                  <a:srgbClr val="047884"/>
                </a:solidFill>
                <a:latin typeface="Montserrat Alternates" pitchFamily="2" charset="77"/>
              </a:rPr>
              <a:t>incitative</a:t>
            </a:r>
            <a:endParaRPr lang="fr-FR" sz="2800" b="1" dirty="0">
              <a:solidFill>
                <a:srgbClr val="047884"/>
              </a:solidFill>
              <a:latin typeface="Montserrat Alternates" pitchFamily="2" charset="77"/>
            </a:endParaRPr>
          </a:p>
        </p:txBody>
      </p:sp>
      <p:sp>
        <p:nvSpPr>
          <p:cNvPr id="7" name="ZoneTexte 6">
            <a:extLst>
              <a:ext uri="{FF2B5EF4-FFF2-40B4-BE49-F238E27FC236}">
                <a16:creationId xmlns:a16="http://schemas.microsoft.com/office/drawing/2014/main" id="{86A84FDC-A9F6-AD4D-BF1F-A49F33A85A7B}"/>
              </a:ext>
            </a:extLst>
          </p:cNvPr>
          <p:cNvSpPr txBox="1"/>
          <p:nvPr/>
        </p:nvSpPr>
        <p:spPr>
          <a:xfrm>
            <a:off x="645246" y="1594731"/>
            <a:ext cx="10678886" cy="4168892"/>
          </a:xfrm>
          <a:prstGeom prst="rect">
            <a:avLst/>
          </a:prstGeom>
          <a:noFill/>
        </p:spPr>
        <p:txBody>
          <a:bodyPr wrap="square" rtlCol="0">
            <a:noAutofit/>
          </a:bodyPr>
          <a:lstStyle/>
          <a:p>
            <a:r>
              <a:rPr lang="fr-FR" sz="2000" dirty="0">
                <a:latin typeface="Montserrat Alternates Medium" pitchFamily="2" charset="77"/>
              </a:rPr>
              <a:t>42,6% des usagers estiment qu’une tarification au poids ou à la qualité du tri serait mieux que celle d’aujourd’hui pour les inciter à réduire leur production de déchets ou mieux les trier.</a:t>
            </a:r>
          </a:p>
          <a:p>
            <a:endParaRPr lang="fr-FR" sz="2000" dirty="0">
              <a:latin typeface="Montserrat Alternates Medium" pitchFamily="2" charset="77"/>
            </a:endParaRPr>
          </a:p>
          <a:p>
            <a:r>
              <a:rPr lang="fr-FR" sz="2000" dirty="0">
                <a:latin typeface="Montserrat Alternates Medium" pitchFamily="2" charset="77"/>
              </a:rPr>
              <a:t>Outre la tarification, pour les y motiver, ils mettent en avant :</a:t>
            </a:r>
          </a:p>
          <a:p>
            <a:pPr marL="457200" indent="-457200">
              <a:buAutoNum type="arabicPeriod"/>
            </a:pPr>
            <a:r>
              <a:rPr lang="fr-FR" sz="2000" dirty="0">
                <a:latin typeface="Montserrat Alternates Medium" pitchFamily="2" charset="77"/>
              </a:rPr>
              <a:t>des leviers qui concernent des </a:t>
            </a:r>
            <a:r>
              <a:rPr lang="fr-FR" sz="2000" b="1" dirty="0">
                <a:latin typeface="Montserrat Alternates Medium" pitchFamily="2" charset="77"/>
              </a:rPr>
              <a:t>retours sur l’</a:t>
            </a:r>
            <a:r>
              <a:rPr lang="fr-FR" sz="2000" b="1" u="sng" dirty="0">
                <a:latin typeface="Montserrat Alternates Medium" pitchFamily="2" charset="77"/>
              </a:rPr>
              <a:t>impact local concret </a:t>
            </a:r>
            <a:r>
              <a:rPr lang="fr-FR" sz="2000" b="1" dirty="0">
                <a:latin typeface="Montserrat Alternates Medium" pitchFamily="2" charset="77"/>
              </a:rPr>
              <a:t>de leurs pratiques </a:t>
            </a:r>
            <a:r>
              <a:rPr lang="fr-FR" sz="2000" dirty="0">
                <a:latin typeface="Montserrat Alternates Medium" pitchFamily="2" charset="77"/>
              </a:rPr>
              <a:t>(amélioration du cadre de vie, impact concret du tri, quantité de déchets recyclés, réemployés qui ne finissent donc pas en centre d’enfouissement);</a:t>
            </a:r>
          </a:p>
          <a:p>
            <a:pPr marL="457200" indent="-457200">
              <a:buAutoNum type="arabicPeriod"/>
            </a:pPr>
            <a:endParaRPr lang="fr-FR" sz="2000" dirty="0">
              <a:latin typeface="Montserrat Alternates Medium" pitchFamily="2" charset="77"/>
            </a:endParaRPr>
          </a:p>
          <a:p>
            <a:pPr marL="457200" indent="-457200">
              <a:buAutoNum type="arabicPeriod"/>
            </a:pPr>
            <a:r>
              <a:rPr lang="fr-FR" sz="2000" dirty="0">
                <a:latin typeface="Montserrat Alternates Medium" pitchFamily="2" charset="77"/>
              </a:rPr>
              <a:t>En 2</a:t>
            </a:r>
            <a:r>
              <a:rPr lang="fr-FR" sz="2000" baseline="30000" dirty="0">
                <a:latin typeface="Montserrat Alternates Medium" pitchFamily="2" charset="77"/>
              </a:rPr>
              <a:t>nd</a:t>
            </a:r>
            <a:r>
              <a:rPr lang="fr-FR" sz="2000" dirty="0">
                <a:latin typeface="Montserrat Alternates Medium" pitchFamily="2" charset="77"/>
              </a:rPr>
              <a:t> lieu, des outils pour </a:t>
            </a:r>
            <a:r>
              <a:rPr lang="fr-FR" sz="2000" b="1" u="sng" dirty="0">
                <a:latin typeface="Montserrat Alternates Medium" pitchFamily="2" charset="77"/>
              </a:rPr>
              <a:t>faciliter leurs gestes quotidiens </a:t>
            </a:r>
            <a:r>
              <a:rPr lang="fr-FR" sz="2000" dirty="0">
                <a:latin typeface="Montserrat Alternates Medium" pitchFamily="2" charset="77"/>
              </a:rPr>
              <a:t>: contenants de tri plus adaptés, contenants réutilisables pour le vrac, recettes DIY.</a:t>
            </a:r>
          </a:p>
          <a:p>
            <a:pPr marL="457200" indent="-457200">
              <a:buAutoNum type="arabicPeriod"/>
            </a:pPr>
            <a:endParaRPr lang="fr-FR" sz="2000" dirty="0">
              <a:latin typeface="Montserrat Alternates Medium" pitchFamily="2" charset="77"/>
            </a:endParaRPr>
          </a:p>
          <a:p>
            <a:pPr marL="457200" indent="-457200">
              <a:buAutoNum type="arabicPeriod"/>
            </a:pPr>
            <a:endParaRPr lang="fr-FR" sz="900" dirty="0">
              <a:latin typeface="Montserrat Alternates Medium" pitchFamily="2" charset="77"/>
            </a:endParaRPr>
          </a:p>
          <a:p>
            <a:r>
              <a:rPr lang="fr-FR" sz="2000" i="1" dirty="0">
                <a:latin typeface="Montserrat Alternates Medium" pitchFamily="2" charset="77"/>
              </a:rPr>
              <a:t>Les récompenses (sommes d’argent ou cadeaux) et les challenges (familiaux ou collectifs) ne sont pas vraiment plébiscités, si ce n’est par ceux qui déclarent </a:t>
            </a:r>
            <a:r>
              <a:rPr lang="fr-FR" sz="2000" b="1" i="1" dirty="0">
                <a:solidFill>
                  <a:srgbClr val="047884"/>
                </a:solidFill>
                <a:latin typeface="Montserrat Alternates Medium" pitchFamily="2" charset="77"/>
              </a:rPr>
              <a:t>moins trier que les autres</a:t>
            </a:r>
            <a:r>
              <a:rPr lang="fr-FR" sz="2000" i="1" dirty="0">
                <a:latin typeface="Montserrat Alternates Medium" pitchFamily="2" charset="77"/>
              </a:rPr>
              <a:t>, et par les personnes aux </a:t>
            </a:r>
            <a:r>
              <a:rPr lang="fr-FR" sz="2000" b="1" i="1" dirty="0">
                <a:solidFill>
                  <a:srgbClr val="047884"/>
                </a:solidFill>
                <a:latin typeface="Montserrat Alternates Medium" pitchFamily="2" charset="77"/>
              </a:rPr>
              <a:t>très bas revenus</a:t>
            </a:r>
            <a:r>
              <a:rPr lang="fr-FR" sz="2000" i="1" dirty="0">
                <a:latin typeface="Montserrat Alternates Medium" pitchFamily="2" charset="77"/>
              </a:rPr>
              <a:t>.</a:t>
            </a:r>
          </a:p>
          <a:p>
            <a:endParaRPr lang="fr-FR" sz="2000" dirty="0">
              <a:latin typeface="Montserrat Alternates Medium" pitchFamily="2" charset="77"/>
            </a:endParaRPr>
          </a:p>
          <a:p>
            <a:endParaRPr lang="fr-FR" sz="2000" dirty="0">
              <a:latin typeface="Montserrat Alternates Medium" pitchFamily="2" charset="77"/>
            </a:endParaRPr>
          </a:p>
        </p:txBody>
      </p:sp>
    </p:spTree>
    <p:extLst>
      <p:ext uri="{BB962C8B-B14F-4D97-AF65-F5344CB8AC3E}">
        <p14:creationId xmlns:p14="http://schemas.microsoft.com/office/powerpoint/2010/main" val="2054334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EB5BBBB-4D9A-1843-9619-032F4D1099B3}"/>
              </a:ext>
            </a:extLst>
          </p:cNvPr>
          <p:cNvSpPr txBox="1"/>
          <p:nvPr/>
        </p:nvSpPr>
        <p:spPr>
          <a:xfrm>
            <a:off x="453657" y="224941"/>
            <a:ext cx="10906673" cy="1026458"/>
          </a:xfrm>
          <a:prstGeom prst="rect">
            <a:avLst/>
          </a:prstGeom>
          <a:noFill/>
        </p:spPr>
        <p:txBody>
          <a:bodyPr wrap="square" rtlCol="0">
            <a:noAutofit/>
          </a:bodyPr>
          <a:lstStyle/>
          <a:p>
            <a:r>
              <a:rPr lang="fr-FR" sz="4000" b="1" dirty="0">
                <a:solidFill>
                  <a:srgbClr val="047884"/>
                </a:solidFill>
                <a:latin typeface="Montserrat Alternates" pitchFamily="2" charset="77"/>
              </a:rPr>
              <a:t>3. Une marge de progression importante</a:t>
            </a:r>
          </a:p>
        </p:txBody>
      </p:sp>
      <p:sp>
        <p:nvSpPr>
          <p:cNvPr id="7" name="ZoneTexte 6">
            <a:extLst>
              <a:ext uri="{FF2B5EF4-FFF2-40B4-BE49-F238E27FC236}">
                <a16:creationId xmlns:a16="http://schemas.microsoft.com/office/drawing/2014/main" id="{86A84FDC-A9F6-AD4D-BF1F-A49F33A85A7B}"/>
              </a:ext>
            </a:extLst>
          </p:cNvPr>
          <p:cNvSpPr txBox="1"/>
          <p:nvPr/>
        </p:nvSpPr>
        <p:spPr>
          <a:xfrm>
            <a:off x="1282045" y="1652790"/>
            <a:ext cx="8654329" cy="4168892"/>
          </a:xfrm>
          <a:prstGeom prst="rect">
            <a:avLst/>
          </a:prstGeom>
          <a:noFill/>
        </p:spPr>
        <p:txBody>
          <a:bodyPr wrap="square" rtlCol="0">
            <a:noAutofit/>
          </a:bodyPr>
          <a:lstStyle/>
          <a:p>
            <a:r>
              <a:rPr lang="fr-FR" sz="2000" dirty="0">
                <a:latin typeface="Montserrat Alternates Medium" pitchFamily="2" charset="77"/>
              </a:rPr>
              <a:t>A part le fait d’éviter au maximum le gaspillage alimentaire, </a:t>
            </a:r>
            <a:r>
              <a:rPr lang="fr-FR" sz="2000" b="1" dirty="0">
                <a:latin typeface="Montserrat Alternates Medium" pitchFamily="2" charset="77"/>
              </a:rPr>
              <a:t>les autres pratiques qui entraînent une réduction de la production de déchets sont moins adoptées</a:t>
            </a:r>
            <a:r>
              <a:rPr lang="fr-FR" sz="2000" dirty="0">
                <a:latin typeface="Montserrat Alternates Medium" pitchFamily="2" charset="77"/>
              </a:rPr>
              <a:t>:</a:t>
            </a:r>
          </a:p>
          <a:p>
            <a:endParaRPr lang="fr-FR" sz="2000" dirty="0">
              <a:latin typeface="Montserrat Alternates Medium" pitchFamily="2" charset="77"/>
            </a:endParaRPr>
          </a:p>
          <a:p>
            <a:pPr marL="342900" indent="-342900">
              <a:spcBef>
                <a:spcPts val="600"/>
              </a:spcBef>
              <a:buFontTx/>
              <a:buChar char="-"/>
            </a:pPr>
            <a:r>
              <a:rPr lang="fr-FR" sz="2000" dirty="0">
                <a:latin typeface="Montserrat Alternates Medium" pitchFamily="2" charset="77"/>
              </a:rPr>
              <a:t>Près de 50% des usagers qui possèdent un espace extérieur ne pratiquent pas ou presque pas le compostage, 77 % ne possèdent pas de poule</a:t>
            </a:r>
          </a:p>
          <a:p>
            <a:pPr marL="342900" indent="-342900">
              <a:spcBef>
                <a:spcPts val="600"/>
              </a:spcBef>
              <a:buFontTx/>
              <a:buChar char="-"/>
            </a:pPr>
            <a:r>
              <a:rPr lang="fr-FR" sz="2000" dirty="0">
                <a:latin typeface="Montserrat Alternates Medium" pitchFamily="2" charset="77"/>
              </a:rPr>
              <a:t>Parmi les usagers qui possèdent un jardin, 49 % ne réutilisent pas l’herbe de tonte et 74% ne pratiquent pas le broyage des branchages </a:t>
            </a:r>
          </a:p>
          <a:p>
            <a:pPr marL="342900" indent="-342900">
              <a:spcBef>
                <a:spcPts val="600"/>
              </a:spcBef>
              <a:buFontTx/>
              <a:buChar char="-"/>
            </a:pPr>
            <a:r>
              <a:rPr lang="fr-FR" sz="2000" dirty="0">
                <a:latin typeface="Montserrat Alternates Medium" pitchFamily="2" charset="77"/>
              </a:rPr>
              <a:t>Moins de la moitié des usagers boit de l’eau du robinet</a:t>
            </a:r>
          </a:p>
          <a:p>
            <a:pPr marL="342900" indent="-342900">
              <a:spcBef>
                <a:spcPts val="600"/>
              </a:spcBef>
              <a:buFontTx/>
              <a:buChar char="-"/>
            </a:pPr>
            <a:r>
              <a:rPr lang="fr-FR" sz="2000" dirty="0">
                <a:latin typeface="Montserrat Alternates Medium" pitchFamily="2" charset="77"/>
              </a:rPr>
              <a:t>L’achat en vrac est réalisé par seulement 20% des usagers et l’achat d’occasion par 40%</a:t>
            </a:r>
          </a:p>
          <a:p>
            <a:pPr marL="342900" indent="-342900">
              <a:spcBef>
                <a:spcPts val="600"/>
              </a:spcBef>
              <a:buFontTx/>
              <a:buChar char="-"/>
            </a:pPr>
            <a:r>
              <a:rPr lang="fr-FR" sz="2000" dirty="0">
                <a:latin typeface="Montserrat Alternates Medium" pitchFamily="2" charset="77"/>
              </a:rPr>
              <a:t>Moins de 15% des usagers fabriquent ses produits ménagers</a:t>
            </a:r>
          </a:p>
          <a:p>
            <a:pPr marL="342900" indent="-342900">
              <a:buFontTx/>
              <a:buChar char="-"/>
            </a:pPr>
            <a:endParaRPr lang="fr-FR" sz="2000" dirty="0">
              <a:latin typeface="Montserrat Alternates Medium" pitchFamily="2" charset="77"/>
            </a:endParaRPr>
          </a:p>
        </p:txBody>
      </p:sp>
    </p:spTree>
    <p:extLst>
      <p:ext uri="{BB962C8B-B14F-4D97-AF65-F5344CB8AC3E}">
        <p14:creationId xmlns:p14="http://schemas.microsoft.com/office/powerpoint/2010/main" val="1545577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C1A0B6-2C8E-41F0-8122-2B5452618E16}"/>
              </a:ext>
            </a:extLst>
          </p:cNvPr>
          <p:cNvSpPr/>
          <p:nvPr/>
        </p:nvSpPr>
        <p:spPr>
          <a:xfrm>
            <a:off x="555897" y="253407"/>
            <a:ext cx="10972800" cy="707886"/>
          </a:xfrm>
          <a:prstGeom prst="rect">
            <a:avLst/>
          </a:prstGeom>
        </p:spPr>
        <p:txBody>
          <a:bodyPr wrap="square" anchor="t">
            <a:spAutoFit/>
          </a:bodyPr>
          <a:lstStyle/>
          <a:p>
            <a:r>
              <a:rPr lang="fr-FR" sz="4000" b="1" dirty="0">
                <a:solidFill>
                  <a:srgbClr val="047884"/>
                </a:solidFill>
                <a:latin typeface="Montserrat Alternates" pitchFamily="2" charset="77"/>
              </a:rPr>
              <a:t>Se saisir des résultats et restituer au territoire</a:t>
            </a:r>
            <a:endParaRPr lang="fr-FR" dirty="0"/>
          </a:p>
        </p:txBody>
      </p:sp>
      <p:sp>
        <p:nvSpPr>
          <p:cNvPr id="10" name="ZoneTexte 9">
            <a:extLst>
              <a:ext uri="{FF2B5EF4-FFF2-40B4-BE49-F238E27FC236}">
                <a16:creationId xmlns:a16="http://schemas.microsoft.com/office/drawing/2014/main" id="{707487D7-AA7F-4772-B587-B68C20B65DB5}"/>
              </a:ext>
            </a:extLst>
          </p:cNvPr>
          <p:cNvSpPr txBox="1"/>
          <p:nvPr/>
        </p:nvSpPr>
        <p:spPr>
          <a:xfrm>
            <a:off x="764903" y="1847046"/>
            <a:ext cx="10251440" cy="2646878"/>
          </a:xfrm>
          <a:prstGeom prst="rect">
            <a:avLst/>
          </a:prstGeom>
          <a:noFill/>
        </p:spPr>
        <p:txBody>
          <a:bodyPr wrap="square" rtlCol="0">
            <a:spAutoFit/>
          </a:bodyPr>
          <a:lstStyle/>
          <a:p>
            <a:pPr marL="342900" indent="-342900">
              <a:spcBef>
                <a:spcPts val="600"/>
              </a:spcBef>
              <a:buClr>
                <a:schemeClr val="tx1"/>
              </a:buClr>
              <a:buSzPct val="99000"/>
              <a:buFont typeface="Wingdings" panose="05000000000000000000" pitchFamily="2" charset="2"/>
              <a:buChar char="v"/>
            </a:pPr>
            <a:r>
              <a:rPr lang="fr-FR" sz="2000" dirty="0">
                <a:latin typeface="Montserrat Alternates Medium" pitchFamily="2" charset="77"/>
              </a:rPr>
              <a:t>Extraire des résultats les éléments qui seront </a:t>
            </a:r>
            <a:r>
              <a:rPr lang="fr-FR" sz="3200" b="1" dirty="0">
                <a:solidFill>
                  <a:srgbClr val="D56D5B"/>
                </a:solidFill>
                <a:latin typeface="Montserrat Alternates Medium" pitchFamily="2" charset="77"/>
              </a:rPr>
              <a:t>utiles</a:t>
            </a:r>
            <a:r>
              <a:rPr lang="fr-FR" sz="2000" dirty="0">
                <a:latin typeface="Montserrat Alternates Medium" pitchFamily="2" charset="77"/>
              </a:rPr>
              <a:t> pour les ateliers de construction des scénarios </a:t>
            </a:r>
            <a:r>
              <a:rPr lang="fr-FR" sz="2000" dirty="0" smtClean="0">
                <a:latin typeface="Montserrat Alternates Medium" pitchFamily="2" charset="77"/>
              </a:rPr>
              <a:t>de collecte et au Smicval</a:t>
            </a:r>
            <a:endParaRPr lang="fr-FR" sz="2000" dirty="0">
              <a:latin typeface="Montserrat Alternates Medium" pitchFamily="2" charset="77"/>
            </a:endParaRPr>
          </a:p>
          <a:p>
            <a:pPr marL="342900" indent="-342900">
              <a:spcBef>
                <a:spcPts val="600"/>
              </a:spcBef>
              <a:buClr>
                <a:schemeClr val="tx1"/>
              </a:buClr>
              <a:buSzPct val="99000"/>
              <a:buFont typeface="Wingdings" panose="05000000000000000000" pitchFamily="2" charset="2"/>
              <a:buChar char="v"/>
            </a:pPr>
            <a:r>
              <a:rPr lang="fr-FR" sz="2000" dirty="0" smtClean="0">
                <a:latin typeface="Montserrat Alternates Medium" pitchFamily="2" charset="77"/>
              </a:rPr>
              <a:t>Synthèse </a:t>
            </a:r>
            <a:r>
              <a:rPr lang="fr-FR" sz="3200" b="1" dirty="0" smtClean="0">
                <a:solidFill>
                  <a:srgbClr val="D56D5B"/>
                </a:solidFill>
                <a:latin typeface="Montserrat Alternates Medium" pitchFamily="2" charset="77"/>
              </a:rPr>
              <a:t>diffusée</a:t>
            </a:r>
            <a:r>
              <a:rPr lang="fr-FR" sz="2000" dirty="0" smtClean="0">
                <a:latin typeface="Montserrat Alternates Medium" pitchFamily="2" charset="77"/>
              </a:rPr>
              <a:t> largement au grand public</a:t>
            </a:r>
          </a:p>
          <a:p>
            <a:pPr marL="342900" indent="-342900">
              <a:spcBef>
                <a:spcPts val="600"/>
              </a:spcBef>
              <a:buClr>
                <a:schemeClr val="tx1"/>
              </a:buClr>
              <a:buSzPct val="99000"/>
              <a:buFont typeface="Wingdings" panose="05000000000000000000" pitchFamily="2" charset="2"/>
              <a:buChar char="v"/>
            </a:pPr>
            <a:r>
              <a:rPr lang="fr-FR" sz="2000" dirty="0" smtClean="0">
                <a:latin typeface="Montserrat Alternates Medium" pitchFamily="2" charset="77"/>
              </a:rPr>
              <a:t> </a:t>
            </a:r>
            <a:r>
              <a:rPr lang="fr-FR" sz="3200" b="1" dirty="0" smtClean="0">
                <a:solidFill>
                  <a:srgbClr val="D56D5B"/>
                </a:solidFill>
                <a:latin typeface="Montserrat Alternates Medium" pitchFamily="2" charset="77"/>
              </a:rPr>
              <a:t>626</a:t>
            </a:r>
            <a:r>
              <a:rPr lang="fr-FR" sz="2000" dirty="0" smtClean="0">
                <a:latin typeface="Montserrat Alternates Medium" pitchFamily="2" charset="77"/>
              </a:rPr>
              <a:t> </a:t>
            </a:r>
            <a:r>
              <a:rPr lang="fr-FR" sz="2000" dirty="0" smtClean="0">
                <a:latin typeface="Montserrat Alternates Medium" pitchFamily="2" charset="77"/>
              </a:rPr>
              <a:t>usagers </a:t>
            </a:r>
            <a:r>
              <a:rPr lang="fr-FR" sz="2000" dirty="0">
                <a:latin typeface="Montserrat Alternates Medium" pitchFamily="2" charset="77"/>
              </a:rPr>
              <a:t>dont on connaît le profil, les pratiques ont laissé leurs coordonnées (mail et/ou tél) afin de participer à la suite de la démarche (ateliers ou autres enquêtes ponctuelles) !</a:t>
            </a:r>
          </a:p>
        </p:txBody>
      </p:sp>
    </p:spTree>
    <p:extLst>
      <p:ext uri="{BB962C8B-B14F-4D97-AF65-F5344CB8AC3E}">
        <p14:creationId xmlns:p14="http://schemas.microsoft.com/office/powerpoint/2010/main" val="1186455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6CE9352-9511-3E42-BB9A-4DF74CF37B62}"/>
              </a:ext>
            </a:extLst>
          </p:cNvPr>
          <p:cNvSpPr txBox="1"/>
          <p:nvPr/>
        </p:nvSpPr>
        <p:spPr>
          <a:xfrm>
            <a:off x="645247" y="305158"/>
            <a:ext cx="8992048" cy="1026458"/>
          </a:xfrm>
          <a:prstGeom prst="rect">
            <a:avLst/>
          </a:prstGeom>
          <a:noFill/>
        </p:spPr>
        <p:txBody>
          <a:bodyPr wrap="square" rtlCol="0">
            <a:noAutofit/>
          </a:bodyPr>
          <a:lstStyle/>
          <a:p>
            <a:r>
              <a:rPr lang="fr-FR" sz="4500" b="1" dirty="0">
                <a:solidFill>
                  <a:srgbClr val="F8B913"/>
                </a:solidFill>
                <a:latin typeface="Montserrat Alternates" pitchFamily="2" charset="77"/>
              </a:rPr>
              <a:t>2. La démarche</a:t>
            </a:r>
          </a:p>
        </p:txBody>
      </p:sp>
      <p:sp>
        <p:nvSpPr>
          <p:cNvPr id="11" name="ZoneTexte 10">
            <a:extLst>
              <a:ext uri="{FF2B5EF4-FFF2-40B4-BE49-F238E27FC236}">
                <a16:creationId xmlns:a16="http://schemas.microsoft.com/office/drawing/2014/main" id="{6BE47853-112A-C04C-A76B-0DD3169BB5D2}"/>
              </a:ext>
            </a:extLst>
          </p:cNvPr>
          <p:cNvSpPr txBox="1"/>
          <p:nvPr/>
        </p:nvSpPr>
        <p:spPr>
          <a:xfrm>
            <a:off x="1158595" y="1106046"/>
            <a:ext cx="10772148" cy="2827421"/>
          </a:xfrm>
          <a:prstGeom prst="rect">
            <a:avLst/>
          </a:prstGeom>
          <a:noFill/>
        </p:spPr>
        <p:txBody>
          <a:bodyPr wrap="square" rtlCol="0">
            <a:noAutofit/>
          </a:bodyPr>
          <a:lstStyle/>
          <a:p>
            <a:pPr marL="342900" indent="-342900">
              <a:buClr>
                <a:schemeClr val="accent3"/>
              </a:buClr>
              <a:buFont typeface="Arial" panose="020B0604020202020204" pitchFamily="34" charset="0"/>
              <a:buChar char="•"/>
            </a:pPr>
            <a:r>
              <a:rPr lang="fr-FR" sz="2000" dirty="0">
                <a:solidFill>
                  <a:srgbClr val="3C3F41"/>
                </a:solidFill>
                <a:latin typeface="Montserrat Alternates Medium" pitchFamily="2" charset="77"/>
              </a:rPr>
              <a:t>1 questionnaire sociologique complet, travaillé en étroite collaboration avec le </a:t>
            </a:r>
            <a:r>
              <a:rPr lang="fr-FR" sz="2000" dirty="0" err="1">
                <a:solidFill>
                  <a:srgbClr val="3C3F41"/>
                </a:solidFill>
                <a:latin typeface="Montserrat Alternates Medium" pitchFamily="2" charset="77"/>
              </a:rPr>
              <a:t>Smicval</a:t>
            </a:r>
            <a:endParaRPr lang="fr-FR" sz="2000" dirty="0">
              <a:solidFill>
                <a:srgbClr val="3C3F41"/>
              </a:solidFill>
              <a:latin typeface="Montserrat Alternates Medium" pitchFamily="2" charset="77"/>
            </a:endParaRPr>
          </a:p>
          <a:p>
            <a:pPr marL="342900" indent="-342900">
              <a:buClr>
                <a:schemeClr val="accent3"/>
              </a:buClr>
              <a:buFont typeface="Arial" panose="020B0604020202020204" pitchFamily="34" charset="0"/>
              <a:buChar char="•"/>
            </a:pPr>
            <a:r>
              <a:rPr lang="fr-FR" sz="2000" dirty="0">
                <a:solidFill>
                  <a:srgbClr val="3C3F41"/>
                </a:solidFill>
                <a:latin typeface="Montserrat Alternates Medium" pitchFamily="2" charset="77"/>
              </a:rPr>
              <a:t>Diffusé par email (base de données </a:t>
            </a:r>
            <a:r>
              <a:rPr lang="fr-FR" sz="2000" dirty="0" err="1">
                <a:solidFill>
                  <a:srgbClr val="3C3F41"/>
                </a:solidFill>
                <a:latin typeface="Montserrat Alternates Medium" pitchFamily="2" charset="77"/>
              </a:rPr>
              <a:t>Smicval</a:t>
            </a:r>
            <a:r>
              <a:rPr lang="fr-FR" sz="2000" dirty="0">
                <a:solidFill>
                  <a:srgbClr val="3C3F41"/>
                </a:solidFill>
                <a:latin typeface="Montserrat Alternates Medium" pitchFamily="2" charset="77"/>
              </a:rPr>
              <a:t> 9000 usagers + diffusion aux collaborateurs, élus et délégués du territoire) </a:t>
            </a:r>
            <a:r>
              <a:rPr lang="fr-FR" sz="2000" b="1" dirty="0">
                <a:solidFill>
                  <a:srgbClr val="3C3F41"/>
                </a:solidFill>
                <a:latin typeface="Montserrat Alternates Medium" pitchFamily="2" charset="77"/>
              </a:rPr>
              <a:t>du 4 au 25 février 2021</a:t>
            </a:r>
          </a:p>
          <a:p>
            <a:pPr marL="342900" indent="-342900">
              <a:buFont typeface="Arial" panose="020B0604020202020204" pitchFamily="34" charset="0"/>
              <a:buChar char="•"/>
            </a:pPr>
            <a:endParaRPr lang="fr-FR" sz="2000" dirty="0">
              <a:solidFill>
                <a:srgbClr val="3C3F41"/>
              </a:solidFill>
              <a:latin typeface="Montserrat Alternates Medium" pitchFamily="2" charset="77"/>
            </a:endParaRPr>
          </a:p>
        </p:txBody>
      </p:sp>
      <p:pic>
        <p:nvPicPr>
          <p:cNvPr id="2" name="Image 1">
            <a:extLst>
              <a:ext uri="{FF2B5EF4-FFF2-40B4-BE49-F238E27FC236}">
                <a16:creationId xmlns:a16="http://schemas.microsoft.com/office/drawing/2014/main" id="{45A880CA-B299-4E8A-9E1E-1F5D8AD04AC0}"/>
              </a:ext>
            </a:extLst>
          </p:cNvPr>
          <p:cNvPicPr>
            <a:picLocks noChangeAspect="1"/>
          </p:cNvPicPr>
          <p:nvPr/>
        </p:nvPicPr>
        <p:blipFill>
          <a:blip r:embed="rId2"/>
          <a:stretch>
            <a:fillRect/>
          </a:stretch>
        </p:blipFill>
        <p:spPr>
          <a:xfrm>
            <a:off x="5782034" y="2519756"/>
            <a:ext cx="6099965" cy="4281706"/>
          </a:xfrm>
          <a:prstGeom prst="rect">
            <a:avLst/>
          </a:prstGeom>
          <a:ln>
            <a:solidFill>
              <a:srgbClr val="047884"/>
            </a:solidFill>
          </a:ln>
        </p:spPr>
      </p:pic>
      <p:sp>
        <p:nvSpPr>
          <p:cNvPr id="12" name="Rectangle 1">
            <a:extLst>
              <a:ext uri="{FF2B5EF4-FFF2-40B4-BE49-F238E27FC236}">
                <a16:creationId xmlns:a16="http://schemas.microsoft.com/office/drawing/2014/main" id="{931AC22C-1E0C-43A8-A4AD-5289212BD849}"/>
              </a:ext>
            </a:extLst>
          </p:cNvPr>
          <p:cNvSpPr>
            <a:spLocks noChangeArrowheads="1"/>
          </p:cNvSpPr>
          <p:nvPr/>
        </p:nvSpPr>
        <p:spPr bwMode="auto">
          <a:xfrm>
            <a:off x="439892" y="3950398"/>
            <a:ext cx="4828794" cy="2554545"/>
          </a:xfrm>
          <a:prstGeom prst="rect">
            <a:avLst/>
          </a:prstGeom>
          <a:noFill/>
          <a:ln w="9525">
            <a:solidFill>
              <a:srgbClr val="04788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934075" algn="r"/>
              </a:tabLst>
              <a:defRPr>
                <a:solidFill>
                  <a:schemeClr val="tx1"/>
                </a:solidFill>
                <a:latin typeface="Arial" panose="020B0604020202020204" pitchFamily="34" charset="0"/>
              </a:defRPr>
            </a:lvl1pPr>
            <a:lvl2pPr eaLnBrk="0" fontAlgn="base" hangingPunct="0">
              <a:spcBef>
                <a:spcPct val="0"/>
              </a:spcBef>
              <a:spcAft>
                <a:spcPct val="0"/>
              </a:spcAft>
              <a:tabLst>
                <a:tab pos="5934075" algn="r"/>
              </a:tabLst>
              <a:defRPr>
                <a:solidFill>
                  <a:schemeClr val="tx1"/>
                </a:solidFill>
                <a:latin typeface="Arial" panose="020B0604020202020204" pitchFamily="34" charset="0"/>
              </a:defRPr>
            </a:lvl2pPr>
            <a:lvl3pPr eaLnBrk="0" fontAlgn="base" hangingPunct="0">
              <a:spcBef>
                <a:spcPct val="0"/>
              </a:spcBef>
              <a:spcAft>
                <a:spcPct val="0"/>
              </a:spcAft>
              <a:tabLst>
                <a:tab pos="5934075" algn="r"/>
              </a:tabLst>
              <a:defRPr>
                <a:solidFill>
                  <a:schemeClr val="tx1"/>
                </a:solidFill>
                <a:latin typeface="Arial" panose="020B0604020202020204" pitchFamily="34" charset="0"/>
              </a:defRPr>
            </a:lvl3pPr>
            <a:lvl4pPr eaLnBrk="0" fontAlgn="base" hangingPunct="0">
              <a:spcBef>
                <a:spcPct val="0"/>
              </a:spcBef>
              <a:spcAft>
                <a:spcPct val="0"/>
              </a:spcAft>
              <a:tabLst>
                <a:tab pos="5934075" algn="r"/>
              </a:tabLst>
              <a:defRPr>
                <a:solidFill>
                  <a:schemeClr val="tx1"/>
                </a:solidFill>
                <a:latin typeface="Arial" panose="020B0604020202020204" pitchFamily="34" charset="0"/>
              </a:defRPr>
            </a:lvl4pPr>
            <a:lvl5pPr eaLnBrk="0" fontAlgn="base" hangingPunct="0">
              <a:spcBef>
                <a:spcPct val="0"/>
              </a:spcBef>
              <a:spcAft>
                <a:spcPct val="0"/>
              </a:spcAft>
              <a:tabLst>
                <a:tab pos="5934075" algn="r"/>
              </a:tabLst>
              <a:defRPr>
                <a:solidFill>
                  <a:schemeClr val="tx1"/>
                </a:solidFill>
                <a:latin typeface="Arial" panose="020B0604020202020204" pitchFamily="34" charset="0"/>
              </a:defRPr>
            </a:lvl5pPr>
            <a:lvl6pPr eaLnBrk="0" fontAlgn="base" hangingPunct="0">
              <a:spcBef>
                <a:spcPct val="0"/>
              </a:spcBef>
              <a:spcAft>
                <a:spcPct val="0"/>
              </a:spcAft>
              <a:tabLst>
                <a:tab pos="5934075" algn="r"/>
              </a:tabLst>
              <a:defRPr>
                <a:solidFill>
                  <a:schemeClr val="tx1"/>
                </a:solidFill>
                <a:latin typeface="Arial" panose="020B0604020202020204" pitchFamily="34" charset="0"/>
              </a:defRPr>
            </a:lvl6pPr>
            <a:lvl7pPr eaLnBrk="0" fontAlgn="base" hangingPunct="0">
              <a:spcBef>
                <a:spcPct val="0"/>
              </a:spcBef>
              <a:spcAft>
                <a:spcPct val="0"/>
              </a:spcAft>
              <a:tabLst>
                <a:tab pos="5934075" algn="r"/>
              </a:tabLst>
              <a:defRPr>
                <a:solidFill>
                  <a:schemeClr val="tx1"/>
                </a:solidFill>
                <a:latin typeface="Arial" panose="020B0604020202020204" pitchFamily="34" charset="0"/>
              </a:defRPr>
            </a:lvl7pPr>
            <a:lvl8pPr eaLnBrk="0" fontAlgn="base" hangingPunct="0">
              <a:spcBef>
                <a:spcPct val="0"/>
              </a:spcBef>
              <a:spcAft>
                <a:spcPct val="0"/>
              </a:spcAft>
              <a:tabLst>
                <a:tab pos="5934075" algn="r"/>
              </a:tabLst>
              <a:defRPr>
                <a:solidFill>
                  <a:schemeClr val="tx1"/>
                </a:solidFill>
                <a:latin typeface="Arial" panose="020B0604020202020204" pitchFamily="34" charset="0"/>
              </a:defRPr>
            </a:lvl8pPr>
            <a:lvl9pPr eaLnBrk="0" fontAlgn="base" hangingPunct="0">
              <a:spcBef>
                <a:spcPct val="0"/>
              </a:spcBef>
              <a:spcAft>
                <a:spcPct val="0"/>
              </a:spcAft>
              <a:tabLst>
                <a:tab pos="59340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934075" algn="r"/>
              </a:tabLst>
            </a:pPr>
            <a:r>
              <a:rPr lang="fr-FR" altLang="fr-FR" sz="2000" u="sng" dirty="0">
                <a:solidFill>
                  <a:srgbClr val="3C3F41"/>
                </a:solidFill>
                <a:latin typeface="Montserrat Alternates Medium" pitchFamily="2" charset="77"/>
              </a:rPr>
              <a:t>Les thèmes abordés :</a:t>
            </a:r>
          </a:p>
          <a:p>
            <a:pPr marL="0" marR="0" lvl="0" indent="0" algn="l" defTabSz="914400" rtl="0" eaLnBrk="0" fontAlgn="base" latinLnBrk="0" hangingPunct="0">
              <a:lnSpc>
                <a:spcPct val="100000"/>
              </a:lnSpc>
              <a:spcBef>
                <a:spcPct val="0"/>
              </a:spcBef>
              <a:spcAft>
                <a:spcPct val="0"/>
              </a:spcAft>
              <a:buClrTx/>
              <a:buSzTx/>
              <a:buFontTx/>
              <a:buNone/>
              <a:tabLst>
                <a:tab pos="5934075" algn="r"/>
              </a:tabLst>
            </a:pPr>
            <a:r>
              <a:rPr lang="fr-FR" altLang="fr-FR" sz="2000" dirty="0">
                <a:solidFill>
                  <a:srgbClr val="3C3F41"/>
                </a:solidFill>
                <a:latin typeface="Montserrat Alternates Medium" pitchFamily="2" charset="77"/>
              </a:rPr>
              <a:t>1. Le service des déchets et la production de déchets</a:t>
            </a:r>
          </a:p>
          <a:p>
            <a:pPr marL="0" marR="0" lvl="0" indent="0" algn="l" defTabSz="914400" rtl="0" eaLnBrk="0" fontAlgn="base" latinLnBrk="0" hangingPunct="0">
              <a:lnSpc>
                <a:spcPct val="100000"/>
              </a:lnSpc>
              <a:spcBef>
                <a:spcPct val="0"/>
              </a:spcBef>
              <a:spcAft>
                <a:spcPct val="0"/>
              </a:spcAft>
              <a:buClrTx/>
              <a:buSzTx/>
              <a:buFontTx/>
              <a:buNone/>
              <a:tabLst>
                <a:tab pos="5934075" algn="r"/>
              </a:tabLst>
            </a:pPr>
            <a:r>
              <a:rPr lang="fr-FR" altLang="fr-FR" sz="2000" dirty="0">
                <a:solidFill>
                  <a:srgbClr val="3C3F41"/>
                </a:solidFill>
                <a:latin typeface="Montserrat Alternates Medium" pitchFamily="2" charset="77"/>
              </a:rPr>
              <a:t>2. Actions de réduction &amp; de tri des déchets</a:t>
            </a:r>
          </a:p>
          <a:p>
            <a:pPr marL="0" marR="0" lvl="0" indent="0" algn="l" defTabSz="914400" rtl="0" eaLnBrk="0" fontAlgn="base" latinLnBrk="0" hangingPunct="0">
              <a:lnSpc>
                <a:spcPct val="100000"/>
              </a:lnSpc>
              <a:spcBef>
                <a:spcPct val="0"/>
              </a:spcBef>
              <a:spcAft>
                <a:spcPct val="0"/>
              </a:spcAft>
              <a:buClrTx/>
              <a:buSzTx/>
              <a:buFontTx/>
              <a:buNone/>
              <a:tabLst>
                <a:tab pos="5934075" algn="r"/>
              </a:tabLst>
            </a:pPr>
            <a:r>
              <a:rPr lang="fr-FR" altLang="fr-FR" sz="2000" dirty="0">
                <a:solidFill>
                  <a:srgbClr val="3C3F41"/>
                </a:solidFill>
                <a:latin typeface="Montserrat Alternates Medium" pitchFamily="2" charset="77"/>
              </a:rPr>
              <a:t>3. Pratiques de consommation</a:t>
            </a:r>
          </a:p>
          <a:p>
            <a:pPr marL="0" marR="0" lvl="0" indent="0" algn="l" defTabSz="914400" rtl="0" eaLnBrk="0" fontAlgn="base" latinLnBrk="0" hangingPunct="0">
              <a:lnSpc>
                <a:spcPct val="100000"/>
              </a:lnSpc>
              <a:spcBef>
                <a:spcPct val="0"/>
              </a:spcBef>
              <a:spcAft>
                <a:spcPct val="0"/>
              </a:spcAft>
              <a:buClrTx/>
              <a:buSzTx/>
              <a:buFontTx/>
              <a:buNone/>
              <a:tabLst>
                <a:tab pos="5934075" algn="r"/>
              </a:tabLst>
            </a:pPr>
            <a:r>
              <a:rPr lang="fr-FR" altLang="fr-FR" sz="2000" dirty="0">
                <a:solidFill>
                  <a:srgbClr val="3C3F41"/>
                </a:solidFill>
                <a:latin typeface="Montserrat Alternates Medium" pitchFamily="2" charset="77"/>
              </a:rPr>
              <a:t>4. Environnement &amp; écologisation des pratiques</a:t>
            </a:r>
          </a:p>
          <a:p>
            <a:pPr marL="0" marR="0" lvl="0" indent="0" algn="l" defTabSz="914400" rtl="0" eaLnBrk="0" fontAlgn="base" latinLnBrk="0" hangingPunct="0">
              <a:lnSpc>
                <a:spcPct val="100000"/>
              </a:lnSpc>
              <a:spcBef>
                <a:spcPct val="0"/>
              </a:spcBef>
              <a:spcAft>
                <a:spcPct val="0"/>
              </a:spcAft>
              <a:buClrTx/>
              <a:buSzTx/>
              <a:buFontTx/>
              <a:buNone/>
              <a:tabLst>
                <a:tab pos="5934075" algn="r"/>
              </a:tabLst>
            </a:pPr>
            <a:r>
              <a:rPr lang="fr-FR" altLang="fr-FR" sz="2000" dirty="0">
                <a:solidFill>
                  <a:srgbClr val="3C3F41"/>
                </a:solidFill>
                <a:latin typeface="Montserrat Alternates Medium" pitchFamily="2" charset="77"/>
              </a:rPr>
              <a:t>5. Informations sociodémographiques</a:t>
            </a:r>
          </a:p>
        </p:txBody>
      </p:sp>
      <p:sp>
        <p:nvSpPr>
          <p:cNvPr id="3" name="ZoneTexte 2">
            <a:extLst>
              <a:ext uri="{FF2B5EF4-FFF2-40B4-BE49-F238E27FC236}">
                <a16:creationId xmlns:a16="http://schemas.microsoft.com/office/drawing/2014/main" id="{3C9D8A6E-8C90-421E-B3D6-095E67E0D9FD}"/>
              </a:ext>
            </a:extLst>
          </p:cNvPr>
          <p:cNvSpPr txBox="1"/>
          <p:nvPr/>
        </p:nvSpPr>
        <p:spPr>
          <a:xfrm>
            <a:off x="439892" y="2677886"/>
            <a:ext cx="4828794" cy="830997"/>
          </a:xfrm>
          <a:prstGeom prst="rect">
            <a:avLst/>
          </a:prstGeom>
          <a:noFill/>
        </p:spPr>
        <p:txBody>
          <a:bodyPr wrap="square" rtlCol="0">
            <a:spAutoFit/>
          </a:bodyPr>
          <a:lstStyle/>
          <a:p>
            <a:pPr algn="ctr"/>
            <a:r>
              <a:rPr lang="fr-FR" sz="2400" b="1" dirty="0">
                <a:solidFill>
                  <a:srgbClr val="047884"/>
                </a:solidFill>
                <a:latin typeface="Montserrat Alternates Medium" pitchFamily="2" charset="77"/>
              </a:rPr>
              <a:t>2450 répondants dont on peut exploiter 100% des réponses.</a:t>
            </a:r>
          </a:p>
        </p:txBody>
      </p:sp>
    </p:spTree>
    <p:extLst>
      <p:ext uri="{BB962C8B-B14F-4D97-AF65-F5344CB8AC3E}">
        <p14:creationId xmlns:p14="http://schemas.microsoft.com/office/powerpoint/2010/main" val="2692417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6CE9352-9511-3E42-BB9A-4DF74CF37B62}"/>
              </a:ext>
            </a:extLst>
          </p:cNvPr>
          <p:cNvSpPr txBox="1"/>
          <p:nvPr/>
        </p:nvSpPr>
        <p:spPr>
          <a:xfrm>
            <a:off x="645246" y="221373"/>
            <a:ext cx="11546753" cy="1026458"/>
          </a:xfrm>
          <a:prstGeom prst="rect">
            <a:avLst/>
          </a:prstGeom>
          <a:noFill/>
        </p:spPr>
        <p:txBody>
          <a:bodyPr wrap="square" rtlCol="0">
            <a:noAutofit/>
          </a:bodyPr>
          <a:lstStyle/>
          <a:p>
            <a:r>
              <a:rPr lang="fr-FR" sz="4500" b="1" dirty="0">
                <a:solidFill>
                  <a:srgbClr val="F8B913"/>
                </a:solidFill>
                <a:latin typeface="Montserrat Alternates" pitchFamily="2" charset="77"/>
              </a:rPr>
              <a:t>3. </a:t>
            </a:r>
            <a:r>
              <a:rPr lang="fr-FR" sz="2800" b="1" dirty="0">
                <a:solidFill>
                  <a:srgbClr val="F8B913"/>
                </a:solidFill>
                <a:latin typeface="Montserrat Alternates" pitchFamily="2" charset="77"/>
              </a:rPr>
              <a:t>Qualification de l’échantillon des répondants</a:t>
            </a:r>
          </a:p>
        </p:txBody>
      </p:sp>
      <p:pic>
        <p:nvPicPr>
          <p:cNvPr id="5" name="Image 4">
            <a:extLst>
              <a:ext uri="{FF2B5EF4-FFF2-40B4-BE49-F238E27FC236}">
                <a16:creationId xmlns:a16="http://schemas.microsoft.com/office/drawing/2014/main" id="{586BEF40-74DF-4A68-A3ED-207BBB9E69A5}"/>
              </a:ext>
            </a:extLst>
          </p:cNvPr>
          <p:cNvPicPr>
            <a:picLocks noChangeAspect="1"/>
          </p:cNvPicPr>
          <p:nvPr/>
        </p:nvPicPr>
        <p:blipFill rotWithShape="1">
          <a:blip r:embed="rId2"/>
          <a:srcRect l="6179"/>
          <a:stretch/>
        </p:blipFill>
        <p:spPr>
          <a:xfrm>
            <a:off x="6512197" y="3241448"/>
            <a:ext cx="2918732" cy="3287178"/>
          </a:xfrm>
          <a:prstGeom prst="rect">
            <a:avLst/>
          </a:prstGeom>
        </p:spPr>
      </p:pic>
      <p:sp>
        <p:nvSpPr>
          <p:cNvPr id="7" name="ZoneTexte 6">
            <a:extLst>
              <a:ext uri="{FF2B5EF4-FFF2-40B4-BE49-F238E27FC236}">
                <a16:creationId xmlns:a16="http://schemas.microsoft.com/office/drawing/2014/main" id="{E72DB0C5-9714-4D5A-B5CE-D477CBE264E3}"/>
              </a:ext>
            </a:extLst>
          </p:cNvPr>
          <p:cNvSpPr txBox="1"/>
          <p:nvPr/>
        </p:nvSpPr>
        <p:spPr>
          <a:xfrm>
            <a:off x="1265275" y="1014994"/>
            <a:ext cx="9154632" cy="707886"/>
          </a:xfrm>
          <a:prstGeom prst="rect">
            <a:avLst/>
          </a:prstGeom>
          <a:noFill/>
        </p:spPr>
        <p:txBody>
          <a:bodyPr wrap="square" rtlCol="0">
            <a:spAutoFit/>
          </a:bodyPr>
          <a:lstStyle/>
          <a:p>
            <a:r>
              <a:rPr lang="fr-FR" sz="2000" dirty="0">
                <a:solidFill>
                  <a:srgbClr val="3C3F41"/>
                </a:solidFill>
                <a:latin typeface="Montserrat Alternates Medium" pitchFamily="2" charset="77"/>
              </a:rPr>
              <a:t>Un échantillon globalement plutôt </a:t>
            </a:r>
            <a:r>
              <a:rPr lang="fr-FR" sz="2000" b="1" dirty="0">
                <a:solidFill>
                  <a:srgbClr val="047884"/>
                </a:solidFill>
                <a:latin typeface="Montserrat Alternates Medium" pitchFamily="2" charset="77"/>
              </a:rPr>
              <a:t>bien représentatif </a:t>
            </a:r>
            <a:r>
              <a:rPr lang="fr-FR" sz="2000" dirty="0">
                <a:solidFill>
                  <a:srgbClr val="3C3F41"/>
                </a:solidFill>
                <a:latin typeface="Montserrat Alternates Medium" pitchFamily="2" charset="77"/>
              </a:rPr>
              <a:t>de la population du </a:t>
            </a:r>
            <a:r>
              <a:rPr lang="fr-FR" sz="2000" dirty="0" smtClean="0">
                <a:solidFill>
                  <a:srgbClr val="3C3F41"/>
                </a:solidFill>
                <a:latin typeface="Montserrat Alternates Medium" pitchFamily="2" charset="77"/>
              </a:rPr>
              <a:t>SMICVAL</a:t>
            </a:r>
            <a:endParaRPr lang="fr-FR" dirty="0"/>
          </a:p>
        </p:txBody>
      </p:sp>
      <p:sp>
        <p:nvSpPr>
          <p:cNvPr id="9" name="ZoneTexte 8">
            <a:extLst>
              <a:ext uri="{FF2B5EF4-FFF2-40B4-BE49-F238E27FC236}">
                <a16:creationId xmlns:a16="http://schemas.microsoft.com/office/drawing/2014/main" id="{511E5EAD-D1CE-4191-81CA-523CADBCAE82}"/>
              </a:ext>
            </a:extLst>
          </p:cNvPr>
          <p:cNvSpPr txBox="1"/>
          <p:nvPr/>
        </p:nvSpPr>
        <p:spPr>
          <a:xfrm>
            <a:off x="1778681" y="6497704"/>
            <a:ext cx="2009553" cy="369332"/>
          </a:xfrm>
          <a:prstGeom prst="rect">
            <a:avLst/>
          </a:prstGeom>
          <a:noFill/>
        </p:spPr>
        <p:txBody>
          <a:bodyPr wrap="square" rtlCol="0">
            <a:spAutoFit/>
          </a:bodyPr>
          <a:lstStyle/>
          <a:p>
            <a:pPr algn="ctr"/>
            <a:r>
              <a:rPr lang="fr-FR" dirty="0"/>
              <a:t>Age</a:t>
            </a:r>
          </a:p>
        </p:txBody>
      </p:sp>
      <p:sp>
        <p:nvSpPr>
          <p:cNvPr id="13" name="ZoneTexte 12">
            <a:extLst>
              <a:ext uri="{FF2B5EF4-FFF2-40B4-BE49-F238E27FC236}">
                <a16:creationId xmlns:a16="http://schemas.microsoft.com/office/drawing/2014/main" id="{977D6774-23BA-4A46-B9C9-8DBB12A70C69}"/>
              </a:ext>
            </a:extLst>
          </p:cNvPr>
          <p:cNvSpPr txBox="1"/>
          <p:nvPr/>
        </p:nvSpPr>
        <p:spPr>
          <a:xfrm>
            <a:off x="3806918" y="4796197"/>
            <a:ext cx="2009553" cy="369332"/>
          </a:xfrm>
          <a:prstGeom prst="rect">
            <a:avLst/>
          </a:prstGeom>
          <a:noFill/>
        </p:spPr>
        <p:txBody>
          <a:bodyPr wrap="square" rtlCol="0">
            <a:spAutoFit/>
          </a:bodyPr>
          <a:lstStyle/>
          <a:p>
            <a:pPr algn="ctr"/>
            <a:r>
              <a:rPr lang="fr-FR" dirty="0"/>
              <a:t>Habitat</a:t>
            </a:r>
          </a:p>
        </p:txBody>
      </p:sp>
      <p:sp>
        <p:nvSpPr>
          <p:cNvPr id="14" name="ZoneTexte 13">
            <a:extLst>
              <a:ext uri="{FF2B5EF4-FFF2-40B4-BE49-F238E27FC236}">
                <a16:creationId xmlns:a16="http://schemas.microsoft.com/office/drawing/2014/main" id="{F88DC032-FEAD-4B51-B5D0-082E558F5834}"/>
              </a:ext>
            </a:extLst>
          </p:cNvPr>
          <p:cNvSpPr txBox="1"/>
          <p:nvPr/>
        </p:nvSpPr>
        <p:spPr>
          <a:xfrm>
            <a:off x="6324535" y="6478271"/>
            <a:ext cx="2009553" cy="369332"/>
          </a:xfrm>
          <a:prstGeom prst="rect">
            <a:avLst/>
          </a:prstGeom>
          <a:noFill/>
        </p:spPr>
        <p:txBody>
          <a:bodyPr wrap="square" rtlCol="0">
            <a:spAutoFit/>
          </a:bodyPr>
          <a:lstStyle/>
          <a:p>
            <a:pPr algn="ctr"/>
            <a:r>
              <a:rPr lang="fr-FR" dirty="0"/>
              <a:t>Activité</a:t>
            </a:r>
          </a:p>
        </p:txBody>
      </p:sp>
      <p:pic>
        <p:nvPicPr>
          <p:cNvPr id="10" name="Image 9">
            <a:extLst>
              <a:ext uri="{FF2B5EF4-FFF2-40B4-BE49-F238E27FC236}">
                <a16:creationId xmlns:a16="http://schemas.microsoft.com/office/drawing/2014/main" id="{F46E2FFD-3B2A-42D6-8B6B-842BD9404B60}"/>
              </a:ext>
            </a:extLst>
          </p:cNvPr>
          <p:cNvPicPr>
            <a:picLocks noChangeAspect="1"/>
          </p:cNvPicPr>
          <p:nvPr/>
        </p:nvPicPr>
        <p:blipFill>
          <a:blip r:embed="rId3"/>
          <a:stretch>
            <a:fillRect/>
          </a:stretch>
        </p:blipFill>
        <p:spPr>
          <a:xfrm>
            <a:off x="129801" y="2053535"/>
            <a:ext cx="2264910" cy="2571414"/>
          </a:xfrm>
          <a:prstGeom prst="rect">
            <a:avLst/>
          </a:prstGeom>
        </p:spPr>
      </p:pic>
      <p:pic>
        <p:nvPicPr>
          <p:cNvPr id="3" name="Image 2">
            <a:extLst>
              <a:ext uri="{FF2B5EF4-FFF2-40B4-BE49-F238E27FC236}">
                <a16:creationId xmlns:a16="http://schemas.microsoft.com/office/drawing/2014/main" id="{D7850768-2ADB-4A1E-A147-1F6AB37A3F07}"/>
              </a:ext>
            </a:extLst>
          </p:cNvPr>
          <p:cNvPicPr>
            <a:picLocks noChangeAspect="1"/>
          </p:cNvPicPr>
          <p:nvPr/>
        </p:nvPicPr>
        <p:blipFill rotWithShape="1">
          <a:blip r:embed="rId4"/>
          <a:srcRect l="4178"/>
          <a:stretch/>
        </p:blipFill>
        <p:spPr>
          <a:xfrm>
            <a:off x="1919908" y="3816580"/>
            <a:ext cx="2335209" cy="2715911"/>
          </a:xfrm>
          <a:prstGeom prst="rect">
            <a:avLst/>
          </a:prstGeom>
        </p:spPr>
      </p:pic>
      <p:sp>
        <p:nvSpPr>
          <p:cNvPr id="16" name="ZoneTexte 15">
            <a:extLst>
              <a:ext uri="{FF2B5EF4-FFF2-40B4-BE49-F238E27FC236}">
                <a16:creationId xmlns:a16="http://schemas.microsoft.com/office/drawing/2014/main" id="{A88A9FCC-685D-4C91-BC41-100E9929DD40}"/>
              </a:ext>
            </a:extLst>
          </p:cNvPr>
          <p:cNvSpPr txBox="1"/>
          <p:nvPr/>
        </p:nvSpPr>
        <p:spPr>
          <a:xfrm>
            <a:off x="14031" y="4624949"/>
            <a:ext cx="2009553" cy="369332"/>
          </a:xfrm>
          <a:prstGeom prst="rect">
            <a:avLst/>
          </a:prstGeom>
          <a:noFill/>
        </p:spPr>
        <p:txBody>
          <a:bodyPr wrap="square" rtlCol="0">
            <a:spAutoFit/>
          </a:bodyPr>
          <a:lstStyle/>
          <a:p>
            <a:pPr algn="ctr"/>
            <a:r>
              <a:rPr lang="fr-FR" dirty="0"/>
              <a:t>Genre</a:t>
            </a:r>
          </a:p>
        </p:txBody>
      </p:sp>
      <p:pic>
        <p:nvPicPr>
          <p:cNvPr id="17" name="Image 16">
            <a:extLst>
              <a:ext uri="{FF2B5EF4-FFF2-40B4-BE49-F238E27FC236}">
                <a16:creationId xmlns:a16="http://schemas.microsoft.com/office/drawing/2014/main" id="{2EA028BE-465A-4005-8F19-6B43F4C6243F}"/>
              </a:ext>
            </a:extLst>
          </p:cNvPr>
          <p:cNvPicPr>
            <a:picLocks noChangeAspect="1"/>
          </p:cNvPicPr>
          <p:nvPr/>
        </p:nvPicPr>
        <p:blipFill>
          <a:blip r:embed="rId5"/>
          <a:stretch>
            <a:fillRect/>
          </a:stretch>
        </p:blipFill>
        <p:spPr>
          <a:xfrm>
            <a:off x="9362395" y="2062083"/>
            <a:ext cx="2850870" cy="3209721"/>
          </a:xfrm>
          <a:prstGeom prst="rect">
            <a:avLst/>
          </a:prstGeom>
        </p:spPr>
      </p:pic>
      <p:pic>
        <p:nvPicPr>
          <p:cNvPr id="4" name="Image 3">
            <a:extLst>
              <a:ext uri="{FF2B5EF4-FFF2-40B4-BE49-F238E27FC236}">
                <a16:creationId xmlns:a16="http://schemas.microsoft.com/office/drawing/2014/main" id="{60E99D2B-1230-439D-A809-2763749B0E32}"/>
              </a:ext>
            </a:extLst>
          </p:cNvPr>
          <p:cNvPicPr>
            <a:picLocks noChangeAspect="1"/>
          </p:cNvPicPr>
          <p:nvPr/>
        </p:nvPicPr>
        <p:blipFill rotWithShape="1">
          <a:blip r:embed="rId6"/>
          <a:srcRect l="5530"/>
          <a:stretch/>
        </p:blipFill>
        <p:spPr>
          <a:xfrm>
            <a:off x="3907464" y="2040806"/>
            <a:ext cx="2423750" cy="2772784"/>
          </a:xfrm>
          <a:prstGeom prst="rect">
            <a:avLst/>
          </a:prstGeom>
        </p:spPr>
      </p:pic>
      <p:sp>
        <p:nvSpPr>
          <p:cNvPr id="18" name="ZoneTexte 17">
            <a:extLst>
              <a:ext uri="{FF2B5EF4-FFF2-40B4-BE49-F238E27FC236}">
                <a16:creationId xmlns:a16="http://schemas.microsoft.com/office/drawing/2014/main" id="{C503F0D0-CF97-4929-A8CD-01C264188685}"/>
              </a:ext>
            </a:extLst>
          </p:cNvPr>
          <p:cNvSpPr txBox="1"/>
          <p:nvPr/>
        </p:nvSpPr>
        <p:spPr>
          <a:xfrm>
            <a:off x="9217572" y="5174535"/>
            <a:ext cx="2009553" cy="646331"/>
          </a:xfrm>
          <a:prstGeom prst="rect">
            <a:avLst/>
          </a:prstGeom>
          <a:noFill/>
        </p:spPr>
        <p:txBody>
          <a:bodyPr wrap="square" rtlCol="0">
            <a:spAutoFit/>
          </a:bodyPr>
          <a:lstStyle/>
          <a:p>
            <a:pPr algn="ctr"/>
            <a:r>
              <a:rPr lang="fr-FR" dirty="0"/>
              <a:t>Commune d’habitation</a:t>
            </a:r>
          </a:p>
        </p:txBody>
      </p:sp>
      <p:sp>
        <p:nvSpPr>
          <p:cNvPr id="19" name="ZoneTexte 18">
            <a:extLst>
              <a:ext uri="{FF2B5EF4-FFF2-40B4-BE49-F238E27FC236}">
                <a16:creationId xmlns:a16="http://schemas.microsoft.com/office/drawing/2014/main" id="{E9792C14-C966-42FE-B780-55D8F2D9A4E1}"/>
              </a:ext>
            </a:extLst>
          </p:cNvPr>
          <p:cNvSpPr txBox="1"/>
          <p:nvPr/>
        </p:nvSpPr>
        <p:spPr>
          <a:xfrm>
            <a:off x="3566600" y="5519895"/>
            <a:ext cx="1145273" cy="1015663"/>
          </a:xfrm>
          <a:prstGeom prst="rect">
            <a:avLst/>
          </a:prstGeom>
          <a:noFill/>
        </p:spPr>
        <p:txBody>
          <a:bodyPr wrap="square" rtlCol="0">
            <a:spAutoFit/>
          </a:bodyPr>
          <a:lstStyle/>
          <a:p>
            <a:r>
              <a:rPr lang="fr-FR" sz="1200" i="1" dirty="0">
                <a:solidFill>
                  <a:srgbClr val="3C3F41"/>
                </a:solidFill>
                <a:latin typeface="Montserrat Alternates Medium" pitchFamily="2" charset="77"/>
              </a:rPr>
              <a:t>Sous-représentation des plus jeunes et des plus âgés</a:t>
            </a:r>
          </a:p>
        </p:txBody>
      </p:sp>
      <p:sp>
        <p:nvSpPr>
          <p:cNvPr id="21" name="ZoneTexte 20">
            <a:extLst>
              <a:ext uri="{FF2B5EF4-FFF2-40B4-BE49-F238E27FC236}">
                <a16:creationId xmlns:a16="http://schemas.microsoft.com/office/drawing/2014/main" id="{CDCA720F-FFE4-49EC-A8D3-10FA16818164}"/>
              </a:ext>
            </a:extLst>
          </p:cNvPr>
          <p:cNvSpPr txBox="1"/>
          <p:nvPr/>
        </p:nvSpPr>
        <p:spPr>
          <a:xfrm>
            <a:off x="5499042" y="3642248"/>
            <a:ext cx="1094265" cy="1015663"/>
          </a:xfrm>
          <a:prstGeom prst="rect">
            <a:avLst/>
          </a:prstGeom>
          <a:noFill/>
        </p:spPr>
        <p:txBody>
          <a:bodyPr wrap="square" rtlCol="0">
            <a:spAutoFit/>
          </a:bodyPr>
          <a:lstStyle/>
          <a:p>
            <a:r>
              <a:rPr lang="fr-FR" sz="1200" i="1" dirty="0">
                <a:solidFill>
                  <a:srgbClr val="3C3F41"/>
                </a:solidFill>
                <a:latin typeface="Montserrat Alternates Medium" pitchFamily="2" charset="77"/>
              </a:rPr>
              <a:t>Sous-représentation des habitants vivant en appartement</a:t>
            </a:r>
          </a:p>
        </p:txBody>
      </p:sp>
      <p:sp>
        <p:nvSpPr>
          <p:cNvPr id="22" name="ZoneTexte 21">
            <a:extLst>
              <a:ext uri="{FF2B5EF4-FFF2-40B4-BE49-F238E27FC236}">
                <a16:creationId xmlns:a16="http://schemas.microsoft.com/office/drawing/2014/main" id="{108E150B-DFF9-4675-B1C1-E9DD7371035A}"/>
              </a:ext>
            </a:extLst>
          </p:cNvPr>
          <p:cNvSpPr txBox="1"/>
          <p:nvPr/>
        </p:nvSpPr>
        <p:spPr>
          <a:xfrm>
            <a:off x="7761450" y="5304811"/>
            <a:ext cx="1456121" cy="1015663"/>
          </a:xfrm>
          <a:prstGeom prst="rect">
            <a:avLst/>
          </a:prstGeom>
          <a:noFill/>
        </p:spPr>
        <p:txBody>
          <a:bodyPr wrap="square" rtlCol="0">
            <a:spAutoFit/>
          </a:bodyPr>
          <a:lstStyle/>
          <a:p>
            <a:r>
              <a:rPr lang="fr-FR" sz="1200" i="1" dirty="0">
                <a:solidFill>
                  <a:srgbClr val="3C3F41"/>
                </a:solidFill>
                <a:latin typeface="Montserrat Alternates Medium" pitchFamily="2" charset="77"/>
              </a:rPr>
              <a:t>Sur-représentation des actifs et sous-représentation des étudiants et inactifs</a:t>
            </a:r>
          </a:p>
        </p:txBody>
      </p:sp>
    </p:spTree>
    <p:extLst>
      <p:ext uri="{BB962C8B-B14F-4D97-AF65-F5344CB8AC3E}">
        <p14:creationId xmlns:p14="http://schemas.microsoft.com/office/powerpoint/2010/main" val="468601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6CE9352-9511-3E42-BB9A-4DF74CF37B62}"/>
              </a:ext>
            </a:extLst>
          </p:cNvPr>
          <p:cNvSpPr txBox="1"/>
          <p:nvPr/>
        </p:nvSpPr>
        <p:spPr>
          <a:xfrm>
            <a:off x="645246" y="343952"/>
            <a:ext cx="11546753" cy="1026458"/>
          </a:xfrm>
          <a:prstGeom prst="rect">
            <a:avLst/>
          </a:prstGeom>
          <a:noFill/>
        </p:spPr>
        <p:txBody>
          <a:bodyPr wrap="square" rtlCol="0">
            <a:noAutofit/>
          </a:bodyPr>
          <a:lstStyle/>
          <a:p>
            <a:r>
              <a:rPr lang="fr-FR" sz="4500" b="1" dirty="0">
                <a:solidFill>
                  <a:srgbClr val="F8B913"/>
                </a:solidFill>
                <a:latin typeface="Montserrat Alternates" pitchFamily="2" charset="77"/>
              </a:rPr>
              <a:t>3. </a:t>
            </a:r>
            <a:r>
              <a:rPr lang="fr-FR" sz="2800" b="1" dirty="0">
                <a:solidFill>
                  <a:srgbClr val="F8B913"/>
                </a:solidFill>
                <a:latin typeface="Montserrat Alternates" pitchFamily="2" charset="77"/>
              </a:rPr>
              <a:t>Qualification de l’échantillon des répondants</a:t>
            </a:r>
          </a:p>
        </p:txBody>
      </p:sp>
      <p:pic>
        <p:nvPicPr>
          <p:cNvPr id="6" name="Image 5">
            <a:extLst>
              <a:ext uri="{FF2B5EF4-FFF2-40B4-BE49-F238E27FC236}">
                <a16:creationId xmlns:a16="http://schemas.microsoft.com/office/drawing/2014/main" id="{12424072-4F21-47AF-97D5-2FA30D720855}"/>
              </a:ext>
            </a:extLst>
          </p:cNvPr>
          <p:cNvPicPr>
            <a:picLocks noChangeAspect="1"/>
          </p:cNvPicPr>
          <p:nvPr/>
        </p:nvPicPr>
        <p:blipFill rotWithShape="1">
          <a:blip r:embed="rId2"/>
          <a:srcRect l="4398"/>
          <a:stretch/>
        </p:blipFill>
        <p:spPr>
          <a:xfrm>
            <a:off x="340642" y="2273141"/>
            <a:ext cx="4918931" cy="4487949"/>
          </a:xfrm>
          <a:prstGeom prst="rect">
            <a:avLst/>
          </a:prstGeom>
        </p:spPr>
      </p:pic>
      <p:sp>
        <p:nvSpPr>
          <p:cNvPr id="7" name="ZoneTexte 6">
            <a:extLst>
              <a:ext uri="{FF2B5EF4-FFF2-40B4-BE49-F238E27FC236}">
                <a16:creationId xmlns:a16="http://schemas.microsoft.com/office/drawing/2014/main" id="{E72DB0C5-9714-4D5A-B5CE-D477CBE264E3}"/>
              </a:ext>
            </a:extLst>
          </p:cNvPr>
          <p:cNvSpPr txBox="1"/>
          <p:nvPr/>
        </p:nvSpPr>
        <p:spPr>
          <a:xfrm>
            <a:off x="1265275" y="1159804"/>
            <a:ext cx="9760688" cy="1231106"/>
          </a:xfrm>
          <a:prstGeom prst="rect">
            <a:avLst/>
          </a:prstGeom>
          <a:noFill/>
        </p:spPr>
        <p:txBody>
          <a:bodyPr wrap="square" rtlCol="0">
            <a:spAutoFit/>
          </a:bodyPr>
          <a:lstStyle/>
          <a:p>
            <a:r>
              <a:rPr lang="fr-FR" sz="2000" dirty="0">
                <a:solidFill>
                  <a:srgbClr val="3C3F41"/>
                </a:solidFill>
                <a:latin typeface="Montserrat Alternates Medium" pitchFamily="2" charset="77"/>
              </a:rPr>
              <a:t>…sauf sur la CSP : </a:t>
            </a:r>
            <a:r>
              <a:rPr lang="fr-FR" sz="2000" i="1" dirty="0">
                <a:solidFill>
                  <a:srgbClr val="3C3F41"/>
                </a:solidFill>
                <a:latin typeface="Montserrat Alternates Medium" pitchFamily="2" charset="77"/>
              </a:rPr>
              <a:t>s</a:t>
            </a:r>
            <a:r>
              <a:rPr lang="fr-FR" i="1" dirty="0">
                <a:solidFill>
                  <a:srgbClr val="3C3F41"/>
                </a:solidFill>
                <a:latin typeface="Montserrat Alternates Medium" pitchFamily="2" charset="77"/>
              </a:rPr>
              <a:t>ous-représentation des ouvriers, des professions intermédiaires et très large sur-représentation des cadres et professions intellectuelles supérieures &gt; un classique des enquêtes sociologiques par questionnaire autoadministré</a:t>
            </a:r>
          </a:p>
          <a:p>
            <a:endParaRPr lang="fr-FR" dirty="0"/>
          </a:p>
        </p:txBody>
      </p:sp>
      <p:sp>
        <p:nvSpPr>
          <p:cNvPr id="2" name="Flèche : droite 1">
            <a:extLst>
              <a:ext uri="{FF2B5EF4-FFF2-40B4-BE49-F238E27FC236}">
                <a16:creationId xmlns:a16="http://schemas.microsoft.com/office/drawing/2014/main" id="{D62AF766-5E4D-4840-A676-3A7509D4B4F9}"/>
              </a:ext>
            </a:extLst>
          </p:cNvPr>
          <p:cNvSpPr/>
          <p:nvPr/>
        </p:nvSpPr>
        <p:spPr>
          <a:xfrm>
            <a:off x="5800060" y="4406942"/>
            <a:ext cx="691117" cy="400110"/>
          </a:xfrm>
          <a:prstGeom prst="rightArrow">
            <a:avLst/>
          </a:prstGeom>
          <a:solidFill>
            <a:srgbClr val="047884"/>
          </a:solidFill>
          <a:ln>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7F21112-9772-45E7-861B-0A8448558AEF}"/>
              </a:ext>
            </a:extLst>
          </p:cNvPr>
          <p:cNvSpPr txBox="1"/>
          <p:nvPr/>
        </p:nvSpPr>
        <p:spPr>
          <a:xfrm>
            <a:off x="6971902" y="2273358"/>
            <a:ext cx="4677174" cy="584775"/>
          </a:xfrm>
          <a:prstGeom prst="rect">
            <a:avLst/>
          </a:prstGeom>
          <a:noFill/>
        </p:spPr>
        <p:txBody>
          <a:bodyPr wrap="square" rtlCol="0">
            <a:spAutoFit/>
          </a:bodyPr>
          <a:lstStyle/>
          <a:p>
            <a:pPr algn="ctr">
              <a:buClr>
                <a:schemeClr val="accent3"/>
              </a:buClr>
            </a:pPr>
            <a:r>
              <a:rPr lang="fr-FR" sz="1600" dirty="0">
                <a:solidFill>
                  <a:srgbClr val="3C3F41"/>
                </a:solidFill>
                <a:latin typeface="Montserrat Alternates Medium" pitchFamily="2" charset="77"/>
              </a:rPr>
              <a:t>Le choix d’un redressement de l’échantillon par pondération, sur la variable CSP</a:t>
            </a:r>
          </a:p>
        </p:txBody>
      </p:sp>
      <p:pic>
        <p:nvPicPr>
          <p:cNvPr id="3" name="Image 2">
            <a:extLst>
              <a:ext uri="{FF2B5EF4-FFF2-40B4-BE49-F238E27FC236}">
                <a16:creationId xmlns:a16="http://schemas.microsoft.com/office/drawing/2014/main" id="{01356ADF-6EEA-44F6-95FF-D6DB3D88DE66}"/>
              </a:ext>
            </a:extLst>
          </p:cNvPr>
          <p:cNvPicPr>
            <a:picLocks noChangeAspect="1"/>
          </p:cNvPicPr>
          <p:nvPr/>
        </p:nvPicPr>
        <p:blipFill rotWithShape="1">
          <a:blip r:embed="rId3"/>
          <a:srcRect r="11856" b="12213"/>
          <a:stretch/>
        </p:blipFill>
        <p:spPr>
          <a:xfrm>
            <a:off x="6617881" y="3223756"/>
            <a:ext cx="5147399" cy="2487427"/>
          </a:xfrm>
          <a:prstGeom prst="rect">
            <a:avLst/>
          </a:prstGeom>
        </p:spPr>
      </p:pic>
      <p:sp>
        <p:nvSpPr>
          <p:cNvPr id="4" name="Rectangle 3">
            <a:extLst>
              <a:ext uri="{FF2B5EF4-FFF2-40B4-BE49-F238E27FC236}">
                <a16:creationId xmlns:a16="http://schemas.microsoft.com/office/drawing/2014/main" id="{5D957E5E-EA14-417F-8048-F5EAE8FADF89}"/>
              </a:ext>
            </a:extLst>
          </p:cNvPr>
          <p:cNvSpPr/>
          <p:nvPr/>
        </p:nvSpPr>
        <p:spPr>
          <a:xfrm>
            <a:off x="6971902" y="5677820"/>
            <a:ext cx="4677174" cy="830997"/>
          </a:xfrm>
          <a:prstGeom prst="rect">
            <a:avLst/>
          </a:prstGeom>
          <a:noFill/>
        </p:spPr>
        <p:txBody>
          <a:bodyPr wrap="square" rtlCol="0">
            <a:spAutoFit/>
          </a:bodyPr>
          <a:lstStyle/>
          <a:p>
            <a:pPr algn="ctr">
              <a:buClr>
                <a:schemeClr val="accent3"/>
              </a:buClr>
            </a:pPr>
            <a:r>
              <a:rPr lang="fr-FR" sz="1600" dirty="0">
                <a:solidFill>
                  <a:srgbClr val="3C3F41"/>
                </a:solidFill>
                <a:latin typeface="Montserrat Alternates Medium" pitchFamily="2" charset="77"/>
              </a:rPr>
              <a:t>Après vérification, la pondération ne perturbe presque pas la distribution des autres variables socio-démographiques</a:t>
            </a:r>
          </a:p>
        </p:txBody>
      </p:sp>
      <p:sp>
        <p:nvSpPr>
          <p:cNvPr id="5" name="Rectangle 4">
            <a:extLst>
              <a:ext uri="{FF2B5EF4-FFF2-40B4-BE49-F238E27FC236}">
                <a16:creationId xmlns:a16="http://schemas.microsoft.com/office/drawing/2014/main" id="{0CF3550E-B747-4B30-A4EF-0513F9F8C707}"/>
              </a:ext>
            </a:extLst>
          </p:cNvPr>
          <p:cNvSpPr/>
          <p:nvPr/>
        </p:nvSpPr>
        <p:spPr>
          <a:xfrm>
            <a:off x="2095500" y="3781424"/>
            <a:ext cx="914400" cy="257175"/>
          </a:xfrm>
          <a:prstGeom prst="rect">
            <a:avLst/>
          </a:prstGeom>
          <a:noFill/>
          <a:ln>
            <a:solidFill>
              <a:srgbClr val="3C3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0D11D924-C329-4DB4-A31C-9AAE84EBAB2E}"/>
              </a:ext>
            </a:extLst>
          </p:cNvPr>
          <p:cNvSpPr/>
          <p:nvPr/>
        </p:nvSpPr>
        <p:spPr>
          <a:xfrm>
            <a:off x="2095499" y="4523549"/>
            <a:ext cx="3164073" cy="257175"/>
          </a:xfrm>
          <a:prstGeom prst="rect">
            <a:avLst/>
          </a:prstGeom>
          <a:noFill/>
          <a:ln>
            <a:solidFill>
              <a:srgbClr val="3C3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2B2ED78C-D06D-4D77-B1CB-9DDD1E7AB3E7}"/>
              </a:ext>
            </a:extLst>
          </p:cNvPr>
          <p:cNvSpPr/>
          <p:nvPr/>
        </p:nvSpPr>
        <p:spPr>
          <a:xfrm>
            <a:off x="2095500" y="4259940"/>
            <a:ext cx="1943100" cy="257175"/>
          </a:xfrm>
          <a:prstGeom prst="rect">
            <a:avLst/>
          </a:prstGeom>
          <a:noFill/>
          <a:ln>
            <a:solidFill>
              <a:srgbClr val="3C3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7784A1A-6CC2-40A1-BF36-6C7562E7660F}"/>
              </a:ext>
            </a:extLst>
          </p:cNvPr>
          <p:cNvSpPr txBox="1"/>
          <p:nvPr/>
        </p:nvSpPr>
        <p:spPr>
          <a:xfrm>
            <a:off x="2998403" y="3725345"/>
            <a:ext cx="1028700" cy="369332"/>
          </a:xfrm>
          <a:prstGeom prst="rect">
            <a:avLst/>
          </a:prstGeom>
          <a:noFill/>
        </p:spPr>
        <p:txBody>
          <a:bodyPr wrap="square" rtlCol="0">
            <a:spAutoFit/>
          </a:bodyPr>
          <a:lstStyle/>
          <a:p>
            <a:r>
              <a:rPr lang="fr-FR" dirty="0"/>
              <a:t>---</a:t>
            </a:r>
          </a:p>
        </p:txBody>
      </p:sp>
      <p:sp>
        <p:nvSpPr>
          <p:cNvPr id="13" name="ZoneTexte 12">
            <a:extLst>
              <a:ext uri="{FF2B5EF4-FFF2-40B4-BE49-F238E27FC236}">
                <a16:creationId xmlns:a16="http://schemas.microsoft.com/office/drawing/2014/main" id="{0EFDE302-6F65-4E05-BCB1-57C5EB8A187D}"/>
              </a:ext>
            </a:extLst>
          </p:cNvPr>
          <p:cNvSpPr txBox="1"/>
          <p:nvPr/>
        </p:nvSpPr>
        <p:spPr>
          <a:xfrm>
            <a:off x="4038600" y="4203861"/>
            <a:ext cx="1028700" cy="369332"/>
          </a:xfrm>
          <a:prstGeom prst="rect">
            <a:avLst/>
          </a:prstGeom>
          <a:noFill/>
        </p:spPr>
        <p:txBody>
          <a:bodyPr wrap="square" rtlCol="0">
            <a:spAutoFit/>
          </a:bodyPr>
          <a:lstStyle/>
          <a:p>
            <a:r>
              <a:rPr lang="fr-FR" dirty="0"/>
              <a:t>---</a:t>
            </a:r>
          </a:p>
        </p:txBody>
      </p:sp>
      <p:sp>
        <p:nvSpPr>
          <p:cNvPr id="14" name="ZoneTexte 13">
            <a:extLst>
              <a:ext uri="{FF2B5EF4-FFF2-40B4-BE49-F238E27FC236}">
                <a16:creationId xmlns:a16="http://schemas.microsoft.com/office/drawing/2014/main" id="{33B0496A-A7E1-4CCA-9AF1-8520162EF945}"/>
              </a:ext>
            </a:extLst>
          </p:cNvPr>
          <p:cNvSpPr txBox="1"/>
          <p:nvPr/>
        </p:nvSpPr>
        <p:spPr>
          <a:xfrm>
            <a:off x="5236578" y="4467470"/>
            <a:ext cx="1028700" cy="369332"/>
          </a:xfrm>
          <a:prstGeom prst="rect">
            <a:avLst/>
          </a:prstGeom>
          <a:noFill/>
        </p:spPr>
        <p:txBody>
          <a:bodyPr wrap="square" rtlCol="0">
            <a:spAutoFit/>
          </a:bodyPr>
          <a:lstStyle/>
          <a:p>
            <a:r>
              <a:rPr lang="fr-FR" dirty="0"/>
              <a:t>+++</a:t>
            </a:r>
          </a:p>
        </p:txBody>
      </p:sp>
    </p:spTree>
    <p:extLst>
      <p:ext uri="{BB962C8B-B14F-4D97-AF65-F5344CB8AC3E}">
        <p14:creationId xmlns:p14="http://schemas.microsoft.com/office/powerpoint/2010/main" val="1872316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7BF1E"/>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A058F0F-A87A-DE4F-9579-57AAE399AACC}"/>
              </a:ext>
            </a:extLst>
          </p:cNvPr>
          <p:cNvPicPr>
            <a:picLocks noChangeAspect="1"/>
          </p:cNvPicPr>
          <p:nvPr/>
        </p:nvPicPr>
        <p:blipFill rotWithShape="1">
          <a:blip r:embed="rId2"/>
          <a:srcRect l="19323" t="7793" r="16811" b="29761"/>
          <a:stretch/>
        </p:blipFill>
        <p:spPr>
          <a:xfrm>
            <a:off x="1913465" y="660393"/>
            <a:ext cx="3725331" cy="3447667"/>
          </a:xfrm>
          <a:prstGeom prst="rect">
            <a:avLst/>
          </a:prstGeom>
        </p:spPr>
      </p:pic>
      <p:sp>
        <p:nvSpPr>
          <p:cNvPr id="5" name="ZoneTexte 4">
            <a:extLst>
              <a:ext uri="{FF2B5EF4-FFF2-40B4-BE49-F238E27FC236}">
                <a16:creationId xmlns:a16="http://schemas.microsoft.com/office/drawing/2014/main" id="{4E58C0A5-D7FD-D949-ABAF-52CCC714AAA7}"/>
              </a:ext>
            </a:extLst>
          </p:cNvPr>
          <p:cNvSpPr txBox="1"/>
          <p:nvPr/>
        </p:nvSpPr>
        <p:spPr>
          <a:xfrm>
            <a:off x="2768157" y="1578481"/>
            <a:ext cx="1160375" cy="1108223"/>
          </a:xfrm>
          <a:prstGeom prst="rect">
            <a:avLst/>
          </a:prstGeom>
          <a:noFill/>
        </p:spPr>
        <p:txBody>
          <a:bodyPr wrap="square" rtlCol="0">
            <a:noAutofit/>
          </a:bodyPr>
          <a:lstStyle/>
          <a:p>
            <a:r>
              <a:rPr lang="fr-FR" sz="7000" b="1" dirty="0">
                <a:solidFill>
                  <a:srgbClr val="1B4B48"/>
                </a:solidFill>
                <a:latin typeface="Montserrat Alternates" pitchFamily="2" charset="77"/>
              </a:rPr>
              <a:t>2.</a:t>
            </a:r>
          </a:p>
        </p:txBody>
      </p:sp>
      <p:sp>
        <p:nvSpPr>
          <p:cNvPr id="6" name="ZoneTexte 5">
            <a:extLst>
              <a:ext uri="{FF2B5EF4-FFF2-40B4-BE49-F238E27FC236}">
                <a16:creationId xmlns:a16="http://schemas.microsoft.com/office/drawing/2014/main" id="{4CA9A883-AE12-724D-863C-8E876EEF7E82}"/>
              </a:ext>
            </a:extLst>
          </p:cNvPr>
          <p:cNvSpPr txBox="1"/>
          <p:nvPr/>
        </p:nvSpPr>
        <p:spPr>
          <a:xfrm>
            <a:off x="3725331" y="2686704"/>
            <a:ext cx="7426578" cy="3119952"/>
          </a:xfrm>
          <a:prstGeom prst="rect">
            <a:avLst/>
          </a:prstGeom>
          <a:noFill/>
        </p:spPr>
        <p:txBody>
          <a:bodyPr wrap="square" rtlCol="0">
            <a:noAutofit/>
          </a:bodyPr>
          <a:lstStyle/>
          <a:p>
            <a:r>
              <a:rPr lang="fr-FR" sz="5400" b="1" dirty="0">
                <a:solidFill>
                  <a:srgbClr val="1B4B48"/>
                </a:solidFill>
                <a:latin typeface="Montserrat Alternates" pitchFamily="2" charset="77"/>
              </a:rPr>
              <a:t>Le rapport à l’environnement, aux déchets et au service des usagers du SMICVAL</a:t>
            </a:r>
            <a:endParaRPr lang="fr-FR" sz="5400" b="1" dirty="0">
              <a:solidFill>
                <a:srgbClr val="047884"/>
              </a:solidFill>
              <a:latin typeface="Montserrat Alternates" pitchFamily="2" charset="77"/>
            </a:endParaRPr>
          </a:p>
        </p:txBody>
      </p:sp>
    </p:spTree>
    <p:extLst>
      <p:ext uri="{BB962C8B-B14F-4D97-AF65-F5344CB8AC3E}">
        <p14:creationId xmlns:p14="http://schemas.microsoft.com/office/powerpoint/2010/main" val="297222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BFF2AEF-C445-8C49-93E4-0843B135AD5F}"/>
              </a:ext>
            </a:extLst>
          </p:cNvPr>
          <p:cNvSpPr txBox="1"/>
          <p:nvPr/>
        </p:nvSpPr>
        <p:spPr>
          <a:xfrm>
            <a:off x="579259" y="112945"/>
            <a:ext cx="11178158" cy="1026458"/>
          </a:xfrm>
          <a:prstGeom prst="rect">
            <a:avLst/>
          </a:prstGeom>
          <a:noFill/>
        </p:spPr>
        <p:txBody>
          <a:bodyPr wrap="square" rtlCol="0">
            <a:noAutofit/>
          </a:bodyPr>
          <a:lstStyle/>
          <a:p>
            <a:r>
              <a:rPr lang="fr-FR" sz="4000" b="1" dirty="0">
                <a:solidFill>
                  <a:srgbClr val="97BF1E"/>
                </a:solidFill>
                <a:latin typeface="Montserrat Alternates" pitchFamily="2" charset="77"/>
              </a:rPr>
              <a:t>1. Les préoccupations centrales des habitants</a:t>
            </a:r>
          </a:p>
        </p:txBody>
      </p:sp>
      <p:graphicFrame>
        <p:nvGraphicFramePr>
          <p:cNvPr id="10" name="Graphique 9">
            <a:extLst>
              <a:ext uri="{FF2B5EF4-FFF2-40B4-BE49-F238E27FC236}">
                <a16:creationId xmlns:a16="http://schemas.microsoft.com/office/drawing/2014/main" id="{197F3444-E1F2-4F12-9D82-209DA6DAA4BA}"/>
              </a:ext>
            </a:extLst>
          </p:cNvPr>
          <p:cNvGraphicFramePr>
            <a:graphicFrameLocks/>
          </p:cNvGraphicFramePr>
          <p:nvPr>
            <p:extLst>
              <p:ext uri="{D42A27DB-BD31-4B8C-83A1-F6EECF244321}">
                <p14:modId xmlns:p14="http://schemas.microsoft.com/office/powerpoint/2010/main" val="3919752940"/>
              </p:ext>
            </p:extLst>
          </p:nvPr>
        </p:nvGraphicFramePr>
        <p:xfrm>
          <a:off x="436364" y="1304767"/>
          <a:ext cx="5149495" cy="316068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5CC031B9-D38F-4BF5-BB3B-C9BA0E584CA3}"/>
              </a:ext>
            </a:extLst>
          </p:cNvPr>
          <p:cNvSpPr/>
          <p:nvPr/>
        </p:nvSpPr>
        <p:spPr>
          <a:xfrm>
            <a:off x="564284" y="3107598"/>
            <a:ext cx="4893656" cy="747099"/>
          </a:xfrm>
          <a:prstGeom prst="rect">
            <a:avLst/>
          </a:prstGeom>
          <a:noFill/>
          <a:ln w="19050">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93AD5F2B-3F68-40F2-8D81-0894E8DA637E}"/>
              </a:ext>
            </a:extLst>
          </p:cNvPr>
          <p:cNvSpPr txBox="1"/>
          <p:nvPr/>
        </p:nvSpPr>
        <p:spPr>
          <a:xfrm>
            <a:off x="6371538" y="878151"/>
            <a:ext cx="5989286" cy="1200329"/>
          </a:xfrm>
          <a:prstGeom prst="rect">
            <a:avLst/>
          </a:prstGeom>
          <a:noFill/>
        </p:spPr>
        <p:txBody>
          <a:bodyPr wrap="square" rtlCol="0">
            <a:spAutoFit/>
          </a:bodyPr>
          <a:lstStyle/>
          <a:p>
            <a:r>
              <a:rPr lang="fr-FR" sz="1600" b="1" dirty="0">
                <a:solidFill>
                  <a:srgbClr val="047884"/>
                </a:solidFill>
              </a:rPr>
              <a:t>De vraies variations des préoccupations selon l’âge et les revenus : </a:t>
            </a:r>
          </a:p>
          <a:p>
            <a:pPr marL="285750" indent="-285750">
              <a:buFont typeface="Arial" panose="020B0604020202020204" pitchFamily="34" charset="0"/>
              <a:buChar char="•"/>
            </a:pPr>
            <a:r>
              <a:rPr lang="fr-FR" sz="1400" dirty="0">
                <a:latin typeface="Montserrat Alternates"/>
              </a:rPr>
              <a:t>la préoccupation pour l’environnement diminue avec l’âge et augmente </a:t>
            </a:r>
            <a:br>
              <a:rPr lang="fr-FR" sz="1400" dirty="0">
                <a:latin typeface="Montserrat Alternates"/>
              </a:rPr>
            </a:br>
            <a:r>
              <a:rPr lang="fr-FR" sz="1400" dirty="0">
                <a:latin typeface="Montserrat Alternates"/>
              </a:rPr>
              <a:t>avec le niveau de revenu. Toutes les autres et particulièrement la santé augmente avec l’âge. Le pouvoir d’achat inquiète davantage les 30-44 ans. </a:t>
            </a:r>
          </a:p>
          <a:p>
            <a:pPr marL="285750" indent="-285750">
              <a:buFont typeface="Arial" panose="020B0604020202020204" pitchFamily="34" charset="0"/>
              <a:buChar char="•"/>
            </a:pPr>
            <a:r>
              <a:rPr lang="fr-FR" sz="1400" dirty="0">
                <a:latin typeface="Montserrat Alternates"/>
              </a:rPr>
              <a:t>Pauvreté et chômage inquiètent bien davantage les bas revenus.</a:t>
            </a:r>
          </a:p>
        </p:txBody>
      </p:sp>
      <p:graphicFrame>
        <p:nvGraphicFramePr>
          <p:cNvPr id="18" name="Graphique 17">
            <a:extLst>
              <a:ext uri="{FF2B5EF4-FFF2-40B4-BE49-F238E27FC236}">
                <a16:creationId xmlns:a16="http://schemas.microsoft.com/office/drawing/2014/main" id="{EF2C80BD-8169-47B8-959A-60A3DF69BA63}"/>
              </a:ext>
            </a:extLst>
          </p:cNvPr>
          <p:cNvGraphicFramePr>
            <a:graphicFrameLocks/>
          </p:cNvGraphicFramePr>
          <p:nvPr>
            <p:extLst>
              <p:ext uri="{D42A27DB-BD31-4B8C-83A1-F6EECF244321}">
                <p14:modId xmlns:p14="http://schemas.microsoft.com/office/powerpoint/2010/main" val="3528305950"/>
              </p:ext>
            </p:extLst>
          </p:nvPr>
        </p:nvGraphicFramePr>
        <p:xfrm>
          <a:off x="-64086" y="4467102"/>
          <a:ext cx="6133887" cy="2711580"/>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a:extLst>
              <a:ext uri="{FF2B5EF4-FFF2-40B4-BE49-F238E27FC236}">
                <a16:creationId xmlns:a16="http://schemas.microsoft.com/office/drawing/2014/main" id="{94343A4F-C28C-4DAB-A14D-5CC6BC22F700}"/>
              </a:ext>
            </a:extLst>
          </p:cNvPr>
          <p:cNvSpPr/>
          <p:nvPr/>
        </p:nvSpPr>
        <p:spPr>
          <a:xfrm>
            <a:off x="961543" y="5962663"/>
            <a:ext cx="5108258" cy="373223"/>
          </a:xfrm>
          <a:prstGeom prst="rect">
            <a:avLst/>
          </a:prstGeom>
          <a:noFill/>
          <a:ln w="19050">
            <a:solidFill>
              <a:srgbClr val="047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47900CC5-19D4-42B9-958E-DA0D8BDCDB9E}"/>
              </a:ext>
            </a:extLst>
          </p:cNvPr>
          <p:cNvPicPr>
            <a:picLocks noChangeAspect="1"/>
          </p:cNvPicPr>
          <p:nvPr/>
        </p:nvPicPr>
        <p:blipFill>
          <a:blip r:embed="rId5"/>
          <a:stretch>
            <a:fillRect/>
          </a:stretch>
        </p:blipFill>
        <p:spPr>
          <a:xfrm>
            <a:off x="7257104" y="2760616"/>
            <a:ext cx="4078816" cy="2573483"/>
          </a:xfrm>
          <a:prstGeom prst="rect">
            <a:avLst/>
          </a:prstGeom>
        </p:spPr>
      </p:pic>
      <p:sp>
        <p:nvSpPr>
          <p:cNvPr id="25" name="ZoneTexte 24">
            <a:extLst>
              <a:ext uri="{FF2B5EF4-FFF2-40B4-BE49-F238E27FC236}">
                <a16:creationId xmlns:a16="http://schemas.microsoft.com/office/drawing/2014/main" id="{6822E541-8D5B-4DE6-968D-F922221AC968}"/>
              </a:ext>
            </a:extLst>
          </p:cNvPr>
          <p:cNvSpPr txBox="1"/>
          <p:nvPr/>
        </p:nvSpPr>
        <p:spPr>
          <a:xfrm>
            <a:off x="6371538" y="5308516"/>
            <a:ext cx="6759526" cy="1415772"/>
          </a:xfrm>
          <a:prstGeom prst="rect">
            <a:avLst/>
          </a:prstGeom>
          <a:noFill/>
        </p:spPr>
        <p:txBody>
          <a:bodyPr wrap="square" rtlCol="0">
            <a:spAutoFit/>
          </a:bodyPr>
          <a:lstStyle/>
          <a:p>
            <a:r>
              <a:rPr lang="fr-FR" sz="1600" b="1" dirty="0">
                <a:solidFill>
                  <a:srgbClr val="047884"/>
                </a:solidFill>
              </a:rPr>
              <a:t>Les plus concernés par les questions environnementales ?</a:t>
            </a:r>
          </a:p>
          <a:p>
            <a:pPr marL="285750" indent="-285750">
              <a:buFont typeface="Arial" panose="020B0604020202020204" pitchFamily="34" charset="0"/>
              <a:buChar char="•"/>
            </a:pPr>
            <a:r>
              <a:rPr lang="fr-FR" sz="1400" dirty="0"/>
              <a:t>Les plus jeunes &amp; dans une moindre mesure les 60-74 ans;</a:t>
            </a:r>
          </a:p>
          <a:p>
            <a:pPr marL="285750" indent="-285750">
              <a:buFont typeface="Arial" panose="020B0604020202020204" pitchFamily="34" charset="0"/>
              <a:buChar char="•"/>
            </a:pPr>
            <a:r>
              <a:rPr lang="fr-FR" sz="1400" dirty="0"/>
              <a:t>Les agriculteurs &amp; les professions intermédiaires, enseignants;</a:t>
            </a:r>
          </a:p>
          <a:p>
            <a:pPr marL="285750" indent="-285750">
              <a:buFont typeface="Arial" panose="020B0604020202020204" pitchFamily="34" charset="0"/>
              <a:buChar char="•"/>
            </a:pPr>
            <a:r>
              <a:rPr lang="fr-FR" sz="1400" dirty="0"/>
              <a:t>Plus on est diplômé, plus on se dit concerné;</a:t>
            </a:r>
          </a:p>
          <a:p>
            <a:pPr marL="285750" indent="-285750">
              <a:buFont typeface="Arial" panose="020B0604020202020204" pitchFamily="34" charset="0"/>
              <a:buChar char="•"/>
            </a:pPr>
            <a:r>
              <a:rPr lang="fr-FR" sz="1400" dirty="0"/>
              <a:t>Ceux qui n’ont pas d’enfant. L’intensité de la préoccupation vis-à-vis de l’environnement diminue quand le nombre d’enfants augmente.</a:t>
            </a:r>
          </a:p>
        </p:txBody>
      </p:sp>
    </p:spTree>
    <p:extLst>
      <p:ext uri="{BB962C8B-B14F-4D97-AF65-F5344CB8AC3E}">
        <p14:creationId xmlns:p14="http://schemas.microsoft.com/office/powerpoint/2010/main" val="834675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BFF2AEF-C445-8C49-93E4-0843B135AD5F}"/>
              </a:ext>
            </a:extLst>
          </p:cNvPr>
          <p:cNvSpPr txBox="1"/>
          <p:nvPr/>
        </p:nvSpPr>
        <p:spPr>
          <a:xfrm>
            <a:off x="645247" y="284668"/>
            <a:ext cx="8992048" cy="1026458"/>
          </a:xfrm>
          <a:prstGeom prst="rect">
            <a:avLst/>
          </a:prstGeom>
          <a:noFill/>
        </p:spPr>
        <p:txBody>
          <a:bodyPr wrap="square" rtlCol="0">
            <a:noAutofit/>
          </a:bodyPr>
          <a:lstStyle/>
          <a:p>
            <a:r>
              <a:rPr lang="fr-FR" sz="4500" b="1" dirty="0">
                <a:solidFill>
                  <a:srgbClr val="97BF1E"/>
                </a:solidFill>
                <a:latin typeface="Montserrat Alternates" pitchFamily="2" charset="77"/>
              </a:rPr>
              <a:t>2. </a:t>
            </a:r>
            <a:r>
              <a:rPr lang="fr-FR" sz="3200" b="1" dirty="0">
                <a:solidFill>
                  <a:srgbClr val="97BF1E"/>
                </a:solidFill>
                <a:latin typeface="Montserrat Alternates" pitchFamily="2" charset="77"/>
              </a:rPr>
              <a:t>Les représentations du déchet</a:t>
            </a:r>
          </a:p>
        </p:txBody>
      </p:sp>
      <p:pic>
        <p:nvPicPr>
          <p:cNvPr id="2" name="Image 1">
            <a:extLst>
              <a:ext uri="{FF2B5EF4-FFF2-40B4-BE49-F238E27FC236}">
                <a16:creationId xmlns:a16="http://schemas.microsoft.com/office/drawing/2014/main" id="{7D63E6F8-7512-4E20-A2BC-41E035449B86}"/>
              </a:ext>
            </a:extLst>
          </p:cNvPr>
          <p:cNvPicPr>
            <a:picLocks noChangeAspect="1"/>
          </p:cNvPicPr>
          <p:nvPr/>
        </p:nvPicPr>
        <p:blipFill>
          <a:blip r:embed="rId2"/>
          <a:stretch>
            <a:fillRect/>
          </a:stretch>
        </p:blipFill>
        <p:spPr>
          <a:xfrm>
            <a:off x="1545848" y="1869023"/>
            <a:ext cx="8936635" cy="4962099"/>
          </a:xfrm>
          <a:prstGeom prst="rect">
            <a:avLst/>
          </a:prstGeom>
        </p:spPr>
      </p:pic>
      <p:sp>
        <p:nvSpPr>
          <p:cNvPr id="3" name="ZoneTexte 2">
            <a:extLst>
              <a:ext uri="{FF2B5EF4-FFF2-40B4-BE49-F238E27FC236}">
                <a16:creationId xmlns:a16="http://schemas.microsoft.com/office/drawing/2014/main" id="{6691782F-D83B-4792-93A6-09CD49642861}"/>
              </a:ext>
            </a:extLst>
          </p:cNvPr>
          <p:cNvSpPr txBox="1"/>
          <p:nvPr/>
        </p:nvSpPr>
        <p:spPr>
          <a:xfrm>
            <a:off x="3176623" y="1086458"/>
            <a:ext cx="8420100" cy="646331"/>
          </a:xfrm>
          <a:prstGeom prst="rect">
            <a:avLst/>
          </a:prstGeom>
          <a:noFill/>
        </p:spPr>
        <p:txBody>
          <a:bodyPr wrap="square" rtlCol="0">
            <a:spAutoFit/>
          </a:bodyPr>
          <a:lstStyle/>
          <a:p>
            <a:r>
              <a:rPr lang="fr-FR" dirty="0">
                <a:solidFill>
                  <a:srgbClr val="047884"/>
                </a:solidFill>
                <a:latin typeface="Montserrat Alternates Medium" pitchFamily="2" charset="77"/>
              </a:rPr>
              <a:t>Des </a:t>
            </a:r>
            <a:r>
              <a:rPr lang="fr-FR" b="1" dirty="0">
                <a:solidFill>
                  <a:srgbClr val="047884"/>
                </a:solidFill>
                <a:latin typeface="Montserrat Alternates Medium" pitchFamily="2" charset="77"/>
              </a:rPr>
              <a:t>représentations qui s’affrontent </a:t>
            </a:r>
            <a:r>
              <a:rPr lang="fr-FR" dirty="0">
                <a:solidFill>
                  <a:srgbClr val="047884"/>
                </a:solidFill>
                <a:latin typeface="Montserrat Alternates Medium" pitchFamily="2" charset="77"/>
              </a:rPr>
              <a:t>entre le déchet vu comme une ressource, positivement et le déchet vu comme un objet sans utilité, négativement.</a:t>
            </a:r>
          </a:p>
        </p:txBody>
      </p:sp>
      <p:sp>
        <p:nvSpPr>
          <p:cNvPr id="4" name="ZoneTexte 3">
            <a:extLst>
              <a:ext uri="{FF2B5EF4-FFF2-40B4-BE49-F238E27FC236}">
                <a16:creationId xmlns:a16="http://schemas.microsoft.com/office/drawing/2014/main" id="{543ABA5D-33D0-4126-B66A-0D07DE21D987}"/>
              </a:ext>
            </a:extLst>
          </p:cNvPr>
          <p:cNvSpPr txBox="1"/>
          <p:nvPr/>
        </p:nvSpPr>
        <p:spPr>
          <a:xfrm>
            <a:off x="6227345" y="3253319"/>
            <a:ext cx="3409950" cy="646331"/>
          </a:xfrm>
          <a:prstGeom prst="rect">
            <a:avLst/>
          </a:prstGeom>
          <a:noFill/>
        </p:spPr>
        <p:txBody>
          <a:bodyPr wrap="square" rtlCol="0">
            <a:spAutoFit/>
          </a:bodyPr>
          <a:lstStyle/>
          <a:p>
            <a:endParaRPr lang="fr-FR" b="1" dirty="0">
              <a:solidFill>
                <a:srgbClr val="047884"/>
              </a:solidFill>
              <a:latin typeface="Montserrat Alternates Medium" pitchFamily="2" charset="77"/>
            </a:endParaRPr>
          </a:p>
          <a:p>
            <a:r>
              <a:rPr lang="fr-FR" b="1" dirty="0">
                <a:solidFill>
                  <a:srgbClr val="047884"/>
                </a:solidFill>
                <a:latin typeface="Montserrat Alternates Medium" pitchFamily="2" charset="77"/>
              </a:rPr>
              <a:t>44,6% perception « négative »</a:t>
            </a:r>
          </a:p>
        </p:txBody>
      </p:sp>
      <p:cxnSp>
        <p:nvCxnSpPr>
          <p:cNvPr id="9" name="Connecteur droit avec flèche 8">
            <a:extLst>
              <a:ext uri="{FF2B5EF4-FFF2-40B4-BE49-F238E27FC236}">
                <a16:creationId xmlns:a16="http://schemas.microsoft.com/office/drawing/2014/main" id="{CDCAA1E5-B38E-4A24-99DD-F2B2BCE13B13}"/>
              </a:ext>
            </a:extLst>
          </p:cNvPr>
          <p:cNvCxnSpPr/>
          <p:nvPr/>
        </p:nvCxnSpPr>
        <p:spPr>
          <a:xfrm flipH="1">
            <a:off x="5244730" y="3678347"/>
            <a:ext cx="959796" cy="962025"/>
          </a:xfrm>
          <a:prstGeom prst="straightConnector1">
            <a:avLst/>
          </a:prstGeom>
          <a:ln>
            <a:solidFill>
              <a:srgbClr val="04788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444F1042-011E-4180-BD35-6E8458EB84CC}"/>
              </a:ext>
            </a:extLst>
          </p:cNvPr>
          <p:cNvCxnSpPr/>
          <p:nvPr/>
        </p:nvCxnSpPr>
        <p:spPr>
          <a:xfrm flipH="1">
            <a:off x="3015880" y="3678347"/>
            <a:ext cx="3188646" cy="0"/>
          </a:xfrm>
          <a:prstGeom prst="straightConnector1">
            <a:avLst/>
          </a:prstGeom>
          <a:ln>
            <a:solidFill>
              <a:srgbClr val="047884"/>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F02BDD3-5E85-4D2E-9DF6-8B51B123D8AE}"/>
              </a:ext>
            </a:extLst>
          </p:cNvPr>
          <p:cNvSpPr/>
          <p:nvPr/>
        </p:nvSpPr>
        <p:spPr>
          <a:xfrm>
            <a:off x="4491240" y="2589019"/>
            <a:ext cx="3012491" cy="369332"/>
          </a:xfrm>
          <a:prstGeom prst="rect">
            <a:avLst/>
          </a:prstGeom>
        </p:spPr>
        <p:txBody>
          <a:bodyPr wrap="none">
            <a:spAutoFit/>
          </a:bodyPr>
          <a:lstStyle/>
          <a:p>
            <a:r>
              <a:rPr lang="fr-FR" b="1" dirty="0">
                <a:solidFill>
                  <a:srgbClr val="047884"/>
                </a:solidFill>
                <a:latin typeface="Montserrat Alternates Medium" pitchFamily="2" charset="77"/>
              </a:rPr>
              <a:t>44,9% perception « positive »</a:t>
            </a:r>
          </a:p>
        </p:txBody>
      </p:sp>
    </p:spTree>
    <p:extLst>
      <p:ext uri="{BB962C8B-B14F-4D97-AF65-F5344CB8AC3E}">
        <p14:creationId xmlns:p14="http://schemas.microsoft.com/office/powerpoint/2010/main" val="129541297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448D108261A8244B566A48B5F386A06" ma:contentTypeVersion="2" ma:contentTypeDescription="Crée un document." ma:contentTypeScope="" ma:versionID="42a9ae74a53cb2399143dbd85eed2a21">
  <xsd:schema xmlns:xsd="http://www.w3.org/2001/XMLSchema" xmlns:xs="http://www.w3.org/2001/XMLSchema" xmlns:p="http://schemas.microsoft.com/office/2006/metadata/properties" xmlns:ns2="4b8ccb3c-e943-4209-b263-a94e64a393d5" targetNamespace="http://schemas.microsoft.com/office/2006/metadata/properties" ma:root="true" ma:fieldsID="47e2eceb301df4903586bda0561a14cf" ns2:_="">
    <xsd:import namespace="4b8ccb3c-e943-4209-b263-a94e64a393d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8ccb3c-e943-4209-b263-a94e64a393d5"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136198-D449-4F08-A82F-825AF8C1037C}">
  <ds:schemaRefs>
    <ds:schemaRef ds:uri="http://purl.org/dc/elements/1.1/"/>
    <ds:schemaRef ds:uri="http://schemas.microsoft.com/office/2006/metadata/properties"/>
    <ds:schemaRef ds:uri="http://www.w3.org/XML/1998/namespace"/>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4b8ccb3c-e943-4209-b263-a94e64a393d5"/>
  </ds:schemaRefs>
</ds:datastoreItem>
</file>

<file path=customXml/itemProps2.xml><?xml version="1.0" encoding="utf-8"?>
<ds:datastoreItem xmlns:ds="http://schemas.openxmlformats.org/officeDocument/2006/customXml" ds:itemID="{30420B37-9876-41C4-BC7F-973E9FF021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8ccb3c-e943-4209-b263-a94e64a393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2EAE34-BF81-4D49-A7CB-457C93952A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8140</TotalTime>
  <Words>2270</Words>
  <Application>Microsoft Office PowerPoint</Application>
  <PresentationFormat>Grand écran</PresentationFormat>
  <Paragraphs>276</Paragraphs>
  <Slides>35</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vt:i4>
      </vt:variant>
    </vt:vector>
  </HeadingPairs>
  <TitlesOfParts>
    <vt:vector size="42" baseType="lpstr">
      <vt:lpstr>Arial</vt:lpstr>
      <vt:lpstr>Calibri</vt:lpstr>
      <vt:lpstr>Calibri Light</vt:lpstr>
      <vt:lpstr>Montserrat Alternates</vt:lpstr>
      <vt:lpstr>Montserrat Alternates Medium</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Charlotte Bousquie</dc:creator>
  <cp:lastModifiedBy>Mathilde DIDIO</cp:lastModifiedBy>
  <cp:revision>180</cp:revision>
  <dcterms:created xsi:type="dcterms:W3CDTF">2019-05-13T13:37:14Z</dcterms:created>
  <dcterms:modified xsi:type="dcterms:W3CDTF">2021-10-04T08:31:13Z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0x010100F448D108261A8244B566A48B5F386A06</vt:lpwstr>
  </property>
</Properties>
</file>